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72" r:id="rId3"/>
    <p:sldId id="258" r:id="rId4"/>
    <p:sldId id="607" r:id="rId5"/>
    <p:sldId id="608" r:id="rId6"/>
    <p:sldId id="613" r:id="rId7"/>
    <p:sldId id="614" r:id="rId8"/>
    <p:sldId id="630" r:id="rId9"/>
    <p:sldId id="624" r:id="rId10"/>
    <p:sldId id="644" r:id="rId11"/>
    <p:sldId id="615" r:id="rId12"/>
    <p:sldId id="621" r:id="rId13"/>
    <p:sldId id="620" r:id="rId14"/>
    <p:sldId id="641" r:id="rId15"/>
    <p:sldId id="639" r:id="rId16"/>
    <p:sldId id="642" r:id="rId17"/>
    <p:sldId id="643" r:id="rId18"/>
    <p:sldId id="622" r:id="rId19"/>
    <p:sldId id="632" r:id="rId20"/>
    <p:sldId id="645" r:id="rId21"/>
    <p:sldId id="646" r:id="rId22"/>
    <p:sldId id="634" r:id="rId23"/>
    <p:sldId id="637" r:id="rId24"/>
    <p:sldId id="636" r:id="rId25"/>
    <p:sldId id="633" r:id="rId26"/>
    <p:sldId id="640" r:id="rId27"/>
    <p:sldId id="647" r:id="rId28"/>
    <p:sldId id="648" r:id="rId29"/>
    <p:sldId id="625" r:id="rId30"/>
    <p:sldId id="623" r:id="rId31"/>
    <p:sldId id="63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088"/>
    <a:srgbClr val="44546A"/>
    <a:srgbClr val="E7B43A"/>
    <a:srgbClr val="3B67AD"/>
    <a:srgbClr val="697587"/>
    <a:srgbClr val="D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8" autoAdjust="0"/>
    <p:restoredTop sz="94718"/>
  </p:normalViewPr>
  <p:slideViewPr>
    <p:cSldViewPr snapToGrid="0">
      <p:cViewPr varScale="1">
        <p:scale>
          <a:sx n="117" d="100"/>
          <a:sy n="117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Filipek" userId="ed61902c-15fc-4c43-afc8-4055360d79c6" providerId="ADAL" clId="{02258CC6-FA2D-604E-854C-E9A8A444C417}"/>
    <pc:docChg chg="addSld delSld">
      <pc:chgData name="Michał Filipek" userId="ed61902c-15fc-4c43-afc8-4055360d79c6" providerId="ADAL" clId="{02258CC6-FA2D-604E-854C-E9A8A444C417}" dt="2022-10-15T08:18:19.142" v="1" actId="2696"/>
      <pc:docMkLst>
        <pc:docMk/>
      </pc:docMkLst>
      <pc:sldChg chg="new del">
        <pc:chgData name="Michał Filipek" userId="ed61902c-15fc-4c43-afc8-4055360d79c6" providerId="ADAL" clId="{02258CC6-FA2D-604E-854C-E9A8A444C417}" dt="2022-10-15T08:18:19.142" v="1" actId="2696"/>
        <pc:sldMkLst>
          <pc:docMk/>
          <pc:sldMk cId="141100980" sldId="649"/>
        </pc:sldMkLst>
      </pc:sldChg>
    </pc:docChg>
  </pc:docChgLst>
  <pc:docChgLst>
    <pc:chgData name="Michał Filipek" userId="ed61902c-15fc-4c43-afc8-4055360d79c6" providerId="ADAL" clId="{30FFE02F-F6C7-48BA-96A7-55BEADD02006}"/>
    <pc:docChg chg="modSld">
      <pc:chgData name="Michał Filipek" userId="ed61902c-15fc-4c43-afc8-4055360d79c6" providerId="ADAL" clId="{30FFE02F-F6C7-48BA-96A7-55BEADD02006}" dt="2019-09-02T13:35:24.890" v="5" actId="14100"/>
      <pc:docMkLst>
        <pc:docMk/>
      </pc:docMkLst>
      <pc:sldChg chg="addSp delSp modSp">
        <pc:chgData name="Michał Filipek" userId="ed61902c-15fc-4c43-afc8-4055360d79c6" providerId="ADAL" clId="{30FFE02F-F6C7-48BA-96A7-55BEADD02006}" dt="2019-09-02T13:35:24.890" v="5" actId="14100"/>
        <pc:sldMkLst>
          <pc:docMk/>
          <pc:sldMk cId="2825698822" sldId="630"/>
        </pc:sldMkLst>
        <pc:spChg chg="add mod">
          <ac:chgData name="Michał Filipek" userId="ed61902c-15fc-4c43-afc8-4055360d79c6" providerId="ADAL" clId="{30FFE02F-F6C7-48BA-96A7-55BEADD02006}" dt="2019-09-02T13:35:24.890" v="5" actId="14100"/>
          <ac:spMkLst>
            <pc:docMk/>
            <pc:sldMk cId="2825698822" sldId="630"/>
            <ac:spMk id="28" creationId="{BEC629A9-C167-46F0-8091-5B344B8AD4DF}"/>
          </ac:spMkLst>
        </pc:spChg>
        <pc:spChg chg="del mod">
          <ac:chgData name="Michał Filipek" userId="ed61902c-15fc-4c43-afc8-4055360d79c6" providerId="ADAL" clId="{30FFE02F-F6C7-48BA-96A7-55BEADD02006}" dt="2019-09-02T13:35:06.926" v="2"/>
          <ac:spMkLst>
            <pc:docMk/>
            <pc:sldMk cId="2825698822" sldId="630"/>
            <ac:spMk id="35" creationId="{F72E199E-18B2-4C0C-A76C-D9171553EF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4111F-C5D7-4746-AEE8-DCD855E47ED5}" type="datetimeFigureOut">
              <a:rPr lang="pl-PL" smtClean="0"/>
              <a:t>15.10.2022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5CD3-EEB9-40D9-89B0-8D887C05E7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3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64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DE26-AAD4-4333-AB52-96737A16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8AC60-1CA7-49C7-AA6D-6BE8E36A6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FE93-9D95-49EF-B781-1BBB20C3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A9F6D-1673-4CDE-8BC9-FE7D1E3E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D79C2-06AB-496B-8304-B1B85A0A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5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EC36-9221-47F6-A98A-175B8596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4AEC9-0FB5-4CC5-A2E0-5BBD012EA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A3A3E-0C2D-478B-92E2-0BBD5EB7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E4126-B0CF-4246-A3BE-820E700C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7539B-2F04-47CA-A833-8791B3A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7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73909-5734-44E1-A8A7-E54D126CB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50D88-36FE-4CC6-952E-2991D20F0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BF0E-F60C-448A-BB22-FDB802F6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6847-4D92-412F-A9C9-5986CD44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1B2E-E592-41AB-B926-2B86FEF1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4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EB5C-B2BA-40ED-9926-2537BEA3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BA2E-FC70-4B3D-96DD-C2BE90D4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86E38-1009-4816-BF71-A27D4029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F594C-D1FD-433B-8AF6-B8DE3C95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3AD4B-F333-4C3B-99BD-7EB480CE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071C-2790-41D2-9124-31B6BD4D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A2CD1-CCCB-462C-B0C7-8719B301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D88A6-EC8A-40FE-B2B0-4A560DDE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B13D0-E364-496C-9D62-984D267C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5F3BE-7765-4B8C-9380-29FE8CA1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5964-E2F6-4E5F-8E3A-3E90CC27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7565C-79FA-4297-8B4B-A0C1EEEBC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823EF-4E2B-4C39-AA1A-BD7B5106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F4A3D-9D6E-491E-94B3-94795CEE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8B95-CEDE-4206-8B07-10DFC684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F9074-4C3B-405D-A78A-FA5FCBC9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0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F363-63E2-482E-8083-05501599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C9E2E-4F09-4E4F-83DA-2EE77859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85609-8D51-495F-9E96-D182B8E09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4A3E7-7D7B-4092-B823-B505FD359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98024-EA11-4155-9675-979433A7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C191F-41DE-4140-9202-078C06FF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2BC0B-CE32-4FB4-91DD-77A0DB6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3191E-5B54-4136-9E94-1243BAA3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6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8B06-4842-4E5B-B9EF-56247681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72162-D296-4BC6-9086-7B94DF9B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AC884-9C17-4D69-9FC4-C4A8527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A0ACC-952D-4B9B-8A34-CA4CBAEB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779BC-9426-44B0-BCB5-E053026C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E60BB-1700-40CC-93CA-A63216EE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762EB-DFD0-48DF-A44C-BA8D98D0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5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E57E-6F8E-42AD-9751-59114FA3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5FA9-A81F-4A8C-8AD3-128604FD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4BC8E-7041-4F27-A1A1-4727DA3BC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DB845-A4AA-44B7-A65F-572F47E8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4E811-0258-4BCF-B4E4-7DE04868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4B013-426E-4543-A13E-0827A740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3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C7DE-96CB-43FE-BE4E-A723CD26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B4F7E-FAD5-4D5F-A2CC-5BA6A22FE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828BA-BA46-4406-80FE-3EF743A2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F774A-D7E9-4EEF-9616-C9881987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88D94-3EB9-4F84-A518-3E3BCE08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98027-CA6A-4E79-A051-07E3D9A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3A2BB-804D-47E5-A02B-4E5A18ED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BBB07-FACA-4CA3-962A-88389C37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4ACF4-E175-44F9-B01A-6C38AE961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maj  2019 - wersja 1.0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B3D6E-8D05-4792-BC85-56404D69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Wszelkie prawa zastrzeżone </a:t>
            </a:r>
            <a:r>
              <a:rPr lang="pl-PL" dirty="0" err="1"/>
              <a:t>Mikrotik</a:t>
            </a:r>
            <a:r>
              <a:rPr lang="pl-PL" dirty="0"/>
              <a:t> Warsaw Training Center.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C6B3-A736-4408-9076-894B8450A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8E710-9450-4654-9A61-2BD0B5463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1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bbix.com/downloa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bbix.com/downloa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wtc.pl/" TargetMode="External"/><Relationship Id="rId7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hyperlink" Target="mailto:info@mwtc.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AF5-B749-4D40-A2B0-D0F786FE1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651736"/>
            <a:ext cx="11040000" cy="3231800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tx2"/>
                </a:solidFill>
                <a:latin typeface="Raleway" panose="020B0503030101060003" pitchFamily="34" charset="-18"/>
              </a:rPr>
              <a:t>Zabbix jako</a:t>
            </a:r>
            <a:br>
              <a:rPr lang="pl-PL" sz="3600" b="1" dirty="0">
                <a:solidFill>
                  <a:schemeClr val="tx2"/>
                </a:solidFill>
                <a:latin typeface="Raleway" panose="020B0503030101060003" pitchFamily="34" charset="-18"/>
              </a:rPr>
            </a:br>
            <a:r>
              <a:rPr lang="pl-PL" sz="3600" b="1" dirty="0">
                <a:solidFill>
                  <a:schemeClr val="tx2"/>
                </a:solidFill>
                <a:latin typeface="Raleway" panose="020B0503030101060003" pitchFamily="34" charset="-18"/>
              </a:rPr>
              <a:t>system monitorowania MŚP</a:t>
            </a:r>
            <a:br>
              <a:rPr lang="pl-PL" sz="3600" dirty="0">
                <a:solidFill>
                  <a:schemeClr val="tx2"/>
                </a:solidFill>
                <a:latin typeface="Raleway" panose="020B0503030101060003" pitchFamily="34" charset="-18"/>
              </a:rPr>
            </a:br>
            <a:endParaRPr lang="en-GB" sz="3600" dirty="0">
              <a:solidFill>
                <a:schemeClr val="tx2"/>
              </a:solidFill>
              <a:latin typeface="Raleway" panose="020B0503030101060003" pitchFamily="34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B8E40-7408-4644-80AD-DC748B476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13" y="364653"/>
            <a:ext cx="1258944" cy="634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BCC7F-6129-4505-90BF-835B5C4D2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99" y="422532"/>
            <a:ext cx="2187620" cy="5903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552D3B-720C-4688-9F0B-FF0AA2FDA7A7}"/>
              </a:ext>
            </a:extLst>
          </p:cNvPr>
          <p:cNvCxnSpPr>
            <a:cxnSpLocks/>
          </p:cNvCxnSpPr>
          <p:nvPr/>
        </p:nvCxnSpPr>
        <p:spPr>
          <a:xfrm>
            <a:off x="1859255" y="422532"/>
            <a:ext cx="0" cy="4918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5A137EA-F481-438C-A77A-9E4D9C2F5C03}"/>
              </a:ext>
            </a:extLst>
          </p:cNvPr>
          <p:cNvSpPr/>
          <p:nvPr/>
        </p:nvSpPr>
        <p:spPr>
          <a:xfrm>
            <a:off x="5285521" y="6334265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  <a:latin typeface="Raleway" panose="020B0503030101060003" pitchFamily="34" charset="-18"/>
              </a:rPr>
              <a:t>MBUM 2022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780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0" y="852541"/>
            <a:ext cx="647721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Instalacja </a:t>
            </a:r>
            <a:r>
              <a:rPr lang="pl-PL" sz="4400" dirty="0" err="1">
                <a:solidFill>
                  <a:schemeClr val="tx2"/>
                </a:solidFill>
                <a:latin typeface="Raleway" panose="020B0503030101060003" pitchFamily="34" charset="0"/>
              </a:rPr>
              <a:t>Zabbix</a:t>
            </a:r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 </a:t>
            </a:r>
            <a:r>
              <a:rPr lang="pl-PL" sz="4400" dirty="0" err="1">
                <a:solidFill>
                  <a:schemeClr val="tx2"/>
                </a:solidFill>
                <a:latin typeface="Raleway" panose="020B0503030101060003" pitchFamily="34" charset="0"/>
              </a:rPr>
              <a:t>server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717210" y="2629147"/>
            <a:ext cx="9261290" cy="1792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ustawienie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strefy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czasowej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timedatectl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set-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timezone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Europe/Warsaw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ustawienie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hostname: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hostnamectl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set-hostname zabbix6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https://www.zabbix.com/download</a:t>
            </a:r>
            <a:endParaRPr lang="pl-PL" sz="20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Domyślny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login: Admin,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hasło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6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8">
            <a:extLst>
              <a:ext uri="{FF2B5EF4-FFF2-40B4-BE49-F238E27FC236}">
                <a16:creationId xmlns:a16="http://schemas.microsoft.com/office/drawing/2014/main" id="{FBA509A3-E9FC-45E6-8FF0-B15671023612}"/>
              </a:ext>
            </a:extLst>
          </p:cNvPr>
          <p:cNvSpPr txBox="1"/>
          <p:nvPr/>
        </p:nvSpPr>
        <p:spPr>
          <a:xfrm>
            <a:off x="717211" y="852541"/>
            <a:ext cx="560369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Zbieranie informacji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49168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>
                <a:solidFill>
                  <a:schemeClr val="tx2"/>
                </a:solidFill>
                <a:latin typeface="Raleway" panose="020B0503030101060003" pitchFamily="34" charset="0"/>
              </a:rPr>
              <a:t>SNMP v1, v2c, v3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5665482" y="1833739"/>
            <a:ext cx="5809307" cy="5024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 Zabbix wysyła, co określony czas, zapytanie do monitorowanego urządzenia </a:t>
            </a:r>
            <a:r>
              <a:rPr lang="pl-PL" sz="2000" b="1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(zapytanie inicjowane jest przez serwer) </a:t>
            </a:r>
            <a:r>
              <a:rPr lang="pl-PL" sz="20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o podanie informacji takich jak: ilość zajętej pamięci RAM, ilość zajętej pamięci na dysku </a:t>
            </a:r>
            <a:r>
              <a:rPr lang="pl-PL" sz="2000" dirty="0" err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trwardym</a:t>
            </a:r>
            <a:r>
              <a:rPr lang="pl-PL" sz="20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, obciążenie procesora, stan </a:t>
            </a:r>
            <a:r>
              <a:rPr lang="pl-PL" sz="2000" dirty="0" err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interface’ów</a:t>
            </a:r>
            <a:r>
              <a:rPr lang="pl-PL" sz="20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sieciowych. Urządzenie następnie przesyła żądane informacje do serwera, który ocenia czy wartości wszystkich parametrów są poprawne (np. nie zostały przekroczone)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44546A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823B8-01C4-4C9D-ACAD-578685B6129B}"/>
              </a:ext>
            </a:extLst>
          </p:cNvPr>
          <p:cNvSpPr/>
          <p:nvPr/>
        </p:nvSpPr>
        <p:spPr>
          <a:xfrm>
            <a:off x="797243" y="2496139"/>
            <a:ext cx="2008101" cy="281422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142">
            <a:extLst>
              <a:ext uri="{FF2B5EF4-FFF2-40B4-BE49-F238E27FC236}">
                <a16:creationId xmlns:a16="http://schemas.microsoft.com/office/drawing/2014/main" id="{6264ECC5-A49E-4DF7-96E1-65441549A2B4}"/>
              </a:ext>
            </a:extLst>
          </p:cNvPr>
          <p:cNvSpPr txBox="1"/>
          <p:nvPr/>
        </p:nvSpPr>
        <p:spPr>
          <a:xfrm flipH="1">
            <a:off x="912519" y="2597573"/>
            <a:ext cx="18928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 MONITORUJĄCY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392B3E-5065-4AC0-99EA-989DD95CE0CD}"/>
              </a:ext>
            </a:extLst>
          </p:cNvPr>
          <p:cNvSpPr/>
          <p:nvPr/>
        </p:nvSpPr>
        <p:spPr>
          <a:xfrm>
            <a:off x="923412" y="3269748"/>
            <a:ext cx="1748902" cy="33165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142">
            <a:extLst>
              <a:ext uri="{FF2B5EF4-FFF2-40B4-BE49-F238E27FC236}">
                <a16:creationId xmlns:a16="http://schemas.microsoft.com/office/drawing/2014/main" id="{352297D2-A604-45D7-A134-E82CBF8718A3}"/>
              </a:ext>
            </a:extLst>
          </p:cNvPr>
          <p:cNvSpPr txBox="1"/>
          <p:nvPr/>
        </p:nvSpPr>
        <p:spPr>
          <a:xfrm flipH="1">
            <a:off x="717211" y="3269748"/>
            <a:ext cx="2171530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FRONTEND WWW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0CA6E9-6FAC-4A6D-BEDB-9A4A0774B84C}"/>
              </a:ext>
            </a:extLst>
          </p:cNvPr>
          <p:cNvSpPr/>
          <p:nvPr/>
        </p:nvSpPr>
        <p:spPr>
          <a:xfrm>
            <a:off x="912520" y="3801619"/>
            <a:ext cx="1748902" cy="3306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42">
            <a:extLst>
              <a:ext uri="{FF2B5EF4-FFF2-40B4-BE49-F238E27FC236}">
                <a16:creationId xmlns:a16="http://schemas.microsoft.com/office/drawing/2014/main" id="{936A0360-E08D-4157-9F01-D8EF4426DFBB}"/>
              </a:ext>
            </a:extLst>
          </p:cNvPr>
          <p:cNvSpPr txBox="1"/>
          <p:nvPr/>
        </p:nvSpPr>
        <p:spPr>
          <a:xfrm flipH="1">
            <a:off x="845669" y="3801620"/>
            <a:ext cx="1892825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BAZA DANYCH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9B082D-0A8D-4E87-AF5E-414D9FDBF41E}"/>
              </a:ext>
            </a:extLst>
          </p:cNvPr>
          <p:cNvSpPr/>
          <p:nvPr/>
        </p:nvSpPr>
        <p:spPr>
          <a:xfrm>
            <a:off x="912519" y="4333197"/>
            <a:ext cx="1748903" cy="3306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42">
            <a:extLst>
              <a:ext uri="{FF2B5EF4-FFF2-40B4-BE49-F238E27FC236}">
                <a16:creationId xmlns:a16="http://schemas.microsoft.com/office/drawing/2014/main" id="{22A3DD42-272B-48E9-9A10-4E86A5B3C94A}"/>
              </a:ext>
            </a:extLst>
          </p:cNvPr>
          <p:cNvSpPr txBox="1"/>
          <p:nvPr/>
        </p:nvSpPr>
        <p:spPr>
          <a:xfrm flipH="1">
            <a:off x="988184" y="4341952"/>
            <a:ext cx="1584934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pic>
        <p:nvPicPr>
          <p:cNvPr id="14" name="Picture 2" descr="Official version">
            <a:extLst>
              <a:ext uri="{FF2B5EF4-FFF2-40B4-BE49-F238E27FC236}">
                <a16:creationId xmlns:a16="http://schemas.microsoft.com/office/drawing/2014/main" id="{5F86E755-C300-4F03-B147-BD9D5398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72" y="5033796"/>
            <a:ext cx="1089150" cy="2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95251A-BCB2-477C-8F07-CD1ACF5E518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661422" y="3601400"/>
            <a:ext cx="1761196" cy="8971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72099A-490C-4ACF-AAB3-64D1907D5AC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661422" y="4498536"/>
            <a:ext cx="1697514" cy="36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42">
            <a:extLst>
              <a:ext uri="{FF2B5EF4-FFF2-40B4-BE49-F238E27FC236}">
                <a16:creationId xmlns:a16="http://schemas.microsoft.com/office/drawing/2014/main" id="{D3BAB3CD-0697-441C-A1FA-C7C3631B51A3}"/>
              </a:ext>
            </a:extLst>
          </p:cNvPr>
          <p:cNvSpPr txBox="1"/>
          <p:nvPr/>
        </p:nvSpPr>
        <p:spPr>
          <a:xfrm flipH="1">
            <a:off x="3146729" y="4199284"/>
            <a:ext cx="1212207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161/UDP</a:t>
            </a:r>
          </a:p>
        </p:txBody>
      </p:sp>
      <p:sp>
        <p:nvSpPr>
          <p:cNvPr id="25" name="TextBox 142">
            <a:extLst>
              <a:ext uri="{FF2B5EF4-FFF2-40B4-BE49-F238E27FC236}">
                <a16:creationId xmlns:a16="http://schemas.microsoft.com/office/drawing/2014/main" id="{8F2685A4-AC91-4864-90ED-5763CFDA5B15}"/>
              </a:ext>
            </a:extLst>
          </p:cNvPr>
          <p:cNvSpPr txBox="1"/>
          <p:nvPr/>
        </p:nvSpPr>
        <p:spPr>
          <a:xfrm rot="19983682" flipH="1">
            <a:off x="3007878" y="3675173"/>
            <a:ext cx="1212207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161/UDP</a:t>
            </a:r>
          </a:p>
        </p:txBody>
      </p:sp>
      <p:sp>
        <p:nvSpPr>
          <p:cNvPr id="3" name="Shape 5424">
            <a:extLst>
              <a:ext uri="{FF2B5EF4-FFF2-40B4-BE49-F238E27FC236}">
                <a16:creationId xmlns:a16="http://schemas.microsoft.com/office/drawing/2014/main" id="{A40C7D4F-16AF-F148-4CDB-EB190BD721BD}"/>
              </a:ext>
            </a:extLst>
          </p:cNvPr>
          <p:cNvSpPr/>
          <p:nvPr/>
        </p:nvSpPr>
        <p:spPr>
          <a:xfrm>
            <a:off x="4608600" y="4333197"/>
            <a:ext cx="491851" cy="42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 dirty="0"/>
          </a:p>
        </p:txBody>
      </p:sp>
      <p:sp>
        <p:nvSpPr>
          <p:cNvPr id="17" name="Shape 5424">
            <a:extLst>
              <a:ext uri="{FF2B5EF4-FFF2-40B4-BE49-F238E27FC236}">
                <a16:creationId xmlns:a16="http://schemas.microsoft.com/office/drawing/2014/main" id="{2261DDAE-4DF2-AC2A-D614-050CE3FE84A7}"/>
              </a:ext>
            </a:extLst>
          </p:cNvPr>
          <p:cNvSpPr/>
          <p:nvPr/>
        </p:nvSpPr>
        <p:spPr>
          <a:xfrm>
            <a:off x="4608601" y="3322716"/>
            <a:ext cx="491851" cy="42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668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529649"/>
            <a:ext cx="1223531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>
                <a:solidFill>
                  <a:schemeClr val="tx2"/>
                </a:solidFill>
                <a:latin typeface="Raleway" panose="020B0503030101060003" pitchFamily="34" charset="0"/>
              </a:rPr>
              <a:t>SNMP v1, v2c, v3 </a:t>
            </a:r>
            <a:r>
              <a:rPr lang="pl-PL" sz="2400">
                <a:solidFill>
                  <a:srgbClr val="44546A"/>
                </a:solidFill>
                <a:latin typeface="Raleway" panose="020B0503030101060003" pitchFamily="34" charset="0"/>
              </a:rPr>
              <a:t>f</a:t>
            </a:r>
            <a:r>
              <a:rPr lang="pl-PL" sz="2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ormat zapytania wysłanego przez system monitorujący</a:t>
            </a:r>
            <a:endParaRPr lang="en-US" sz="2400">
              <a:solidFill>
                <a:srgbClr val="44546A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400">
                <a:solidFill>
                  <a:schemeClr val="tx2"/>
                </a:solidFill>
                <a:latin typeface="Raleway" panose="020B0503030101060003" pitchFamily="34" charset="0"/>
              </a:rPr>
              <a:t> </a:t>
            </a:r>
            <a:endParaRPr lang="en-US" sz="2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78">
            <a:extLst>
              <a:ext uri="{FF2B5EF4-FFF2-40B4-BE49-F238E27FC236}">
                <a16:creationId xmlns:a16="http://schemas.microsoft.com/office/drawing/2014/main" id="{A7AB15DA-B889-4DBC-A998-DE47B36E8156}"/>
              </a:ext>
            </a:extLst>
          </p:cNvPr>
          <p:cNvSpPr txBox="1"/>
          <p:nvPr/>
        </p:nvSpPr>
        <p:spPr>
          <a:xfrm>
            <a:off x="3219904" y="3179972"/>
            <a:ext cx="597117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SMNPv2 :: sysDescr . 0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23" name="TextBox 142">
            <a:extLst>
              <a:ext uri="{FF2B5EF4-FFF2-40B4-BE49-F238E27FC236}">
                <a16:creationId xmlns:a16="http://schemas.microsoft.com/office/drawing/2014/main" id="{4D3126A2-2090-4E0C-965E-9F9E724AE01B}"/>
              </a:ext>
            </a:extLst>
          </p:cNvPr>
          <p:cNvSpPr txBox="1"/>
          <p:nvPr/>
        </p:nvSpPr>
        <p:spPr>
          <a:xfrm flipH="1">
            <a:off x="3219904" y="3950645"/>
            <a:ext cx="2224796" cy="489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2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MIB</a:t>
            </a:r>
            <a:endParaRPr lang="en-US" sz="2400" b="1" dirty="0">
              <a:solidFill>
                <a:srgbClr val="44546A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142">
            <a:extLst>
              <a:ext uri="{FF2B5EF4-FFF2-40B4-BE49-F238E27FC236}">
                <a16:creationId xmlns:a16="http://schemas.microsoft.com/office/drawing/2014/main" id="{5115846E-CA1F-4C2A-AA70-ACC1B0995C5C}"/>
              </a:ext>
            </a:extLst>
          </p:cNvPr>
          <p:cNvSpPr txBox="1"/>
          <p:nvPr/>
        </p:nvSpPr>
        <p:spPr>
          <a:xfrm flipH="1">
            <a:off x="5796848" y="3950645"/>
            <a:ext cx="2224796" cy="489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2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OID</a:t>
            </a:r>
            <a:endParaRPr lang="en-US" sz="2400" b="1" dirty="0">
              <a:solidFill>
                <a:srgbClr val="44546A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142">
            <a:extLst>
              <a:ext uri="{FF2B5EF4-FFF2-40B4-BE49-F238E27FC236}">
                <a16:creationId xmlns:a16="http://schemas.microsoft.com/office/drawing/2014/main" id="{1651D468-2D39-461E-89EB-D2F7B6DB1BD1}"/>
              </a:ext>
            </a:extLst>
          </p:cNvPr>
          <p:cNvSpPr txBox="1"/>
          <p:nvPr/>
        </p:nvSpPr>
        <p:spPr>
          <a:xfrm flipH="1">
            <a:off x="7784506" y="3950645"/>
            <a:ext cx="2224796" cy="489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2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UID</a:t>
            </a:r>
            <a:endParaRPr lang="en-US" sz="2400" b="1" dirty="0">
              <a:solidFill>
                <a:srgbClr val="44546A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64DF90F8-A3D9-4A64-AD9C-65EEB27C49CF}"/>
              </a:ext>
            </a:extLst>
          </p:cNvPr>
          <p:cNvSpPr/>
          <p:nvPr/>
        </p:nvSpPr>
        <p:spPr>
          <a:xfrm rot="16200000">
            <a:off x="4271180" y="2791546"/>
            <a:ext cx="122243" cy="2224798"/>
          </a:xfrm>
          <a:prstGeom prst="leftBracket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A5837774-A312-48F2-8D29-BFC7DF4AA548}"/>
              </a:ext>
            </a:extLst>
          </p:cNvPr>
          <p:cNvSpPr/>
          <p:nvPr/>
        </p:nvSpPr>
        <p:spPr>
          <a:xfrm rot="16200000">
            <a:off x="6997567" y="2742718"/>
            <a:ext cx="122243" cy="2322453"/>
          </a:xfrm>
          <a:prstGeom prst="leftBracket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DCF19C3B-1A09-4BB7-AA03-1730A2361F12}"/>
              </a:ext>
            </a:extLst>
          </p:cNvPr>
          <p:cNvSpPr/>
          <p:nvPr/>
        </p:nvSpPr>
        <p:spPr>
          <a:xfrm rot="16200000">
            <a:off x="8835846" y="3609834"/>
            <a:ext cx="107986" cy="602477"/>
          </a:xfrm>
          <a:prstGeom prst="leftBracket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78">
            <a:extLst>
              <a:ext uri="{FF2B5EF4-FFF2-40B4-BE49-F238E27FC236}">
                <a16:creationId xmlns:a16="http://schemas.microsoft.com/office/drawing/2014/main" id="{1A6216F1-EBF9-43D1-9BD7-72EC2DEFC685}"/>
              </a:ext>
            </a:extLst>
          </p:cNvPr>
          <p:cNvSpPr txBox="1"/>
          <p:nvPr/>
        </p:nvSpPr>
        <p:spPr>
          <a:xfrm>
            <a:off x="717211" y="852541"/>
            <a:ext cx="560369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Zbieranie informacji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7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MIKROTIK SWITCH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81938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SNMP konfiguracja urządzenia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B44FA8-2416-929C-4B0B-5C8015E74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51" y="2429358"/>
            <a:ext cx="7772400" cy="3232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80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MIKROTIK SWITCH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81938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SNMP konfiguracja urządzenia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E3DCFE-F920-6B4F-82E1-C496493A8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8" y="1973534"/>
            <a:ext cx="7270724" cy="44962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66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MIKROTIK ACCESS POINT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81938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Network Discovery - SNMP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137D98-A283-2705-917E-5CDECA6E4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48" y="1787889"/>
            <a:ext cx="6057906" cy="4915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70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MIKROTIK ACCESS POINT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81938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Network Discovery - SNMP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BF9CD2-1BD1-2B15-1F0E-95163C9D8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6506"/>
            <a:ext cx="7772400" cy="35612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16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MIKROTIK ACCESS POINT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81938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Network Discovery - SNMP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67458-2212-FE61-5A81-31F51FC3E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11197"/>
            <a:ext cx="7772400" cy="29503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95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05688B6-69C7-4960-921D-5B03195C60B5}"/>
              </a:ext>
            </a:extLst>
          </p:cNvPr>
          <p:cNvSpPr/>
          <p:nvPr/>
        </p:nvSpPr>
        <p:spPr>
          <a:xfrm>
            <a:off x="6461131" y="1408825"/>
            <a:ext cx="5320274" cy="35182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806632-0716-47E5-8196-2BA98082010D}"/>
              </a:ext>
            </a:extLst>
          </p:cNvPr>
          <p:cNvSpPr/>
          <p:nvPr/>
        </p:nvSpPr>
        <p:spPr>
          <a:xfrm>
            <a:off x="717212" y="1408825"/>
            <a:ext cx="5320274" cy="35182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69589"/>
            <a:ext cx="109241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Zbieranie informacji </a:t>
            </a:r>
          </a:p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ZABBIX_AGENT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717211" y="5198854"/>
            <a:ext cx="537878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Połączenie inicjowane jest przez </a:t>
            </a:r>
            <a:r>
              <a:rPr lang="pl-PL" dirty="0" err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zabbix_agent</a:t>
            </a:r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, co umożliwia monitorowanie urządzeń znajdujących się za </a:t>
            </a:r>
            <a:r>
              <a:rPr lang="pl-PL" dirty="0" err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NAT’em</a:t>
            </a:r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. Po nawiązaniu połączenia do serwera </a:t>
            </a:r>
            <a:r>
              <a:rPr lang="pl-PL" dirty="0" err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</a:t>
            </a:r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, agent uzyskuje informacje jakie powinien przesyłać oraz jak często.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C75D8-8031-437C-8324-BA58EB7DB18B}"/>
              </a:ext>
            </a:extLst>
          </p:cNvPr>
          <p:cNvSpPr/>
          <p:nvPr/>
        </p:nvSpPr>
        <p:spPr>
          <a:xfrm>
            <a:off x="6771782" y="1661776"/>
            <a:ext cx="2008101" cy="281422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142">
            <a:extLst>
              <a:ext uri="{FF2B5EF4-FFF2-40B4-BE49-F238E27FC236}">
                <a16:creationId xmlns:a16="http://schemas.microsoft.com/office/drawing/2014/main" id="{E2268CEA-34A7-4878-A8BA-A29F873201AF}"/>
              </a:ext>
            </a:extLst>
          </p:cNvPr>
          <p:cNvSpPr txBox="1"/>
          <p:nvPr/>
        </p:nvSpPr>
        <p:spPr>
          <a:xfrm flipH="1">
            <a:off x="6897951" y="1780937"/>
            <a:ext cx="15767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 MONITORUJĄCY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78CEC6-8013-437C-A771-24DBAD084761}"/>
              </a:ext>
            </a:extLst>
          </p:cNvPr>
          <p:cNvSpPr/>
          <p:nvPr/>
        </p:nvSpPr>
        <p:spPr>
          <a:xfrm>
            <a:off x="6897951" y="2435385"/>
            <a:ext cx="1748902" cy="33165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142">
            <a:extLst>
              <a:ext uri="{FF2B5EF4-FFF2-40B4-BE49-F238E27FC236}">
                <a16:creationId xmlns:a16="http://schemas.microsoft.com/office/drawing/2014/main" id="{1CF7F53A-32F0-423A-949B-56B63AEA6241}"/>
              </a:ext>
            </a:extLst>
          </p:cNvPr>
          <p:cNvSpPr txBox="1"/>
          <p:nvPr/>
        </p:nvSpPr>
        <p:spPr>
          <a:xfrm flipH="1">
            <a:off x="6691750" y="2435385"/>
            <a:ext cx="2171530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FRONTEND WWW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4F3ED5-0A20-4D22-A7A4-C9540101C795}"/>
              </a:ext>
            </a:extLst>
          </p:cNvPr>
          <p:cNvSpPr/>
          <p:nvPr/>
        </p:nvSpPr>
        <p:spPr>
          <a:xfrm>
            <a:off x="6887059" y="2967256"/>
            <a:ext cx="1748902" cy="3306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42">
            <a:extLst>
              <a:ext uri="{FF2B5EF4-FFF2-40B4-BE49-F238E27FC236}">
                <a16:creationId xmlns:a16="http://schemas.microsoft.com/office/drawing/2014/main" id="{669F0F3B-24D1-4DAB-98ED-80EBA839F6C5}"/>
              </a:ext>
            </a:extLst>
          </p:cNvPr>
          <p:cNvSpPr txBox="1"/>
          <p:nvPr/>
        </p:nvSpPr>
        <p:spPr>
          <a:xfrm flipH="1">
            <a:off x="6820208" y="2967257"/>
            <a:ext cx="1892825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BAZA DANYCH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C07F8A-73DA-41D2-B81B-3D6057C85E91}"/>
              </a:ext>
            </a:extLst>
          </p:cNvPr>
          <p:cNvSpPr/>
          <p:nvPr/>
        </p:nvSpPr>
        <p:spPr>
          <a:xfrm>
            <a:off x="6887058" y="3498834"/>
            <a:ext cx="1748903" cy="3306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42">
            <a:extLst>
              <a:ext uri="{FF2B5EF4-FFF2-40B4-BE49-F238E27FC236}">
                <a16:creationId xmlns:a16="http://schemas.microsoft.com/office/drawing/2014/main" id="{A03BB05B-FFF2-482F-9520-E3899D858E58}"/>
              </a:ext>
            </a:extLst>
          </p:cNvPr>
          <p:cNvSpPr txBox="1"/>
          <p:nvPr/>
        </p:nvSpPr>
        <p:spPr>
          <a:xfrm flipH="1">
            <a:off x="6962723" y="3507589"/>
            <a:ext cx="1584934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pic>
        <p:nvPicPr>
          <p:cNvPr id="14" name="Picture 2" descr="Official version">
            <a:extLst>
              <a:ext uri="{FF2B5EF4-FFF2-40B4-BE49-F238E27FC236}">
                <a16:creationId xmlns:a16="http://schemas.microsoft.com/office/drawing/2014/main" id="{9FCF84C5-4E62-4339-A149-27E474622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11" y="4199433"/>
            <a:ext cx="1089150" cy="2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52F5BD-5D7D-42CC-9E67-A0F133500FF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635961" y="2767037"/>
            <a:ext cx="1761196" cy="8971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6A992C-BB86-45A8-AE38-274989B74DF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635961" y="3664173"/>
            <a:ext cx="1697514" cy="36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2">
            <a:extLst>
              <a:ext uri="{FF2B5EF4-FFF2-40B4-BE49-F238E27FC236}">
                <a16:creationId xmlns:a16="http://schemas.microsoft.com/office/drawing/2014/main" id="{5C6A2770-0EE6-4F7A-965D-7D03603E4B27}"/>
              </a:ext>
            </a:extLst>
          </p:cNvPr>
          <p:cNvSpPr txBox="1"/>
          <p:nvPr/>
        </p:nvSpPr>
        <p:spPr>
          <a:xfrm flipH="1">
            <a:off x="9121268" y="3364921"/>
            <a:ext cx="1212207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10050/UDP</a:t>
            </a:r>
          </a:p>
        </p:txBody>
      </p:sp>
      <p:sp>
        <p:nvSpPr>
          <p:cNvPr id="21" name="TextBox 142">
            <a:extLst>
              <a:ext uri="{FF2B5EF4-FFF2-40B4-BE49-F238E27FC236}">
                <a16:creationId xmlns:a16="http://schemas.microsoft.com/office/drawing/2014/main" id="{774AD579-1B1C-4888-B797-14B1338C543E}"/>
              </a:ext>
            </a:extLst>
          </p:cNvPr>
          <p:cNvSpPr txBox="1"/>
          <p:nvPr/>
        </p:nvSpPr>
        <p:spPr>
          <a:xfrm rot="19983682" flipH="1">
            <a:off x="8982417" y="2840810"/>
            <a:ext cx="1212207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10050/UDP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A6733F-FD3D-4580-A111-60A52E2DFDA1}"/>
              </a:ext>
            </a:extLst>
          </p:cNvPr>
          <p:cNvSpPr/>
          <p:nvPr/>
        </p:nvSpPr>
        <p:spPr>
          <a:xfrm>
            <a:off x="1095558" y="1661776"/>
            <a:ext cx="2008101" cy="281422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142">
            <a:extLst>
              <a:ext uri="{FF2B5EF4-FFF2-40B4-BE49-F238E27FC236}">
                <a16:creationId xmlns:a16="http://schemas.microsoft.com/office/drawing/2014/main" id="{F3CC5FF7-3B24-4E2B-AC4D-DAB3C855F61B}"/>
              </a:ext>
            </a:extLst>
          </p:cNvPr>
          <p:cNvSpPr txBox="1"/>
          <p:nvPr/>
        </p:nvSpPr>
        <p:spPr>
          <a:xfrm flipH="1">
            <a:off x="1235010" y="1768857"/>
            <a:ext cx="15767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 MONITORUJĄCY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12740B5-AC36-478B-8217-2E882E3F47DC}"/>
              </a:ext>
            </a:extLst>
          </p:cNvPr>
          <p:cNvSpPr/>
          <p:nvPr/>
        </p:nvSpPr>
        <p:spPr>
          <a:xfrm>
            <a:off x="1221727" y="2435385"/>
            <a:ext cx="1748902" cy="33165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142">
            <a:extLst>
              <a:ext uri="{FF2B5EF4-FFF2-40B4-BE49-F238E27FC236}">
                <a16:creationId xmlns:a16="http://schemas.microsoft.com/office/drawing/2014/main" id="{5DAF2122-E89B-48F1-8C07-8DEB50D3D024}"/>
              </a:ext>
            </a:extLst>
          </p:cNvPr>
          <p:cNvSpPr txBox="1"/>
          <p:nvPr/>
        </p:nvSpPr>
        <p:spPr>
          <a:xfrm flipH="1">
            <a:off x="1015526" y="2435385"/>
            <a:ext cx="2171530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FRONTEND WWW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1D56B4-0CBD-4936-BC9B-FB403DA4FEAB}"/>
              </a:ext>
            </a:extLst>
          </p:cNvPr>
          <p:cNvSpPr/>
          <p:nvPr/>
        </p:nvSpPr>
        <p:spPr>
          <a:xfrm>
            <a:off x="1210835" y="2967256"/>
            <a:ext cx="1748902" cy="3306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142">
            <a:extLst>
              <a:ext uri="{FF2B5EF4-FFF2-40B4-BE49-F238E27FC236}">
                <a16:creationId xmlns:a16="http://schemas.microsoft.com/office/drawing/2014/main" id="{88E3D7A4-97B2-44B3-920F-64C71EBA207E}"/>
              </a:ext>
            </a:extLst>
          </p:cNvPr>
          <p:cNvSpPr txBox="1"/>
          <p:nvPr/>
        </p:nvSpPr>
        <p:spPr>
          <a:xfrm flipH="1">
            <a:off x="1143984" y="2967257"/>
            <a:ext cx="1892825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BAZA DANYCH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A6E1560-56A2-48E4-B04D-D084875F6AF6}"/>
              </a:ext>
            </a:extLst>
          </p:cNvPr>
          <p:cNvSpPr/>
          <p:nvPr/>
        </p:nvSpPr>
        <p:spPr>
          <a:xfrm>
            <a:off x="1210834" y="3498834"/>
            <a:ext cx="1748903" cy="3306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142">
            <a:extLst>
              <a:ext uri="{FF2B5EF4-FFF2-40B4-BE49-F238E27FC236}">
                <a16:creationId xmlns:a16="http://schemas.microsoft.com/office/drawing/2014/main" id="{C9438114-709B-4D10-8AA8-BA137657092F}"/>
              </a:ext>
            </a:extLst>
          </p:cNvPr>
          <p:cNvSpPr txBox="1"/>
          <p:nvPr/>
        </p:nvSpPr>
        <p:spPr>
          <a:xfrm flipH="1">
            <a:off x="1286499" y="3507589"/>
            <a:ext cx="1584934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pic>
        <p:nvPicPr>
          <p:cNvPr id="32" name="Picture 2" descr="Official version">
            <a:extLst>
              <a:ext uri="{FF2B5EF4-FFF2-40B4-BE49-F238E27FC236}">
                <a16:creationId xmlns:a16="http://schemas.microsoft.com/office/drawing/2014/main" id="{96E270EF-9650-4649-B653-E39832BE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87" y="4199433"/>
            <a:ext cx="1089150" cy="2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B3B05D8-B145-4DB8-B3B8-27D234A08551}"/>
              </a:ext>
            </a:extLst>
          </p:cNvPr>
          <p:cNvCxnSpPr>
            <a:cxnSpLocks/>
          </p:cNvCxnSpPr>
          <p:nvPr/>
        </p:nvCxnSpPr>
        <p:spPr>
          <a:xfrm flipH="1">
            <a:off x="3187083" y="2766355"/>
            <a:ext cx="1558473" cy="7669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33C8EB-5A5F-4F6E-B5DE-7E2F49B45B9E}"/>
              </a:ext>
            </a:extLst>
          </p:cNvPr>
          <p:cNvCxnSpPr>
            <a:cxnSpLocks/>
          </p:cNvCxnSpPr>
          <p:nvPr/>
        </p:nvCxnSpPr>
        <p:spPr>
          <a:xfrm flipH="1">
            <a:off x="3216196" y="3684003"/>
            <a:ext cx="15047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42">
            <a:extLst>
              <a:ext uri="{FF2B5EF4-FFF2-40B4-BE49-F238E27FC236}">
                <a16:creationId xmlns:a16="http://schemas.microsoft.com/office/drawing/2014/main" id="{8E82341D-8895-4689-8B56-A7C456E0D15B}"/>
              </a:ext>
            </a:extLst>
          </p:cNvPr>
          <p:cNvSpPr txBox="1"/>
          <p:nvPr/>
        </p:nvSpPr>
        <p:spPr>
          <a:xfrm flipH="1">
            <a:off x="3445044" y="3364921"/>
            <a:ext cx="1212207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10051/UDP</a:t>
            </a:r>
          </a:p>
        </p:txBody>
      </p:sp>
      <p:sp>
        <p:nvSpPr>
          <p:cNvPr id="36" name="TextBox 142">
            <a:extLst>
              <a:ext uri="{FF2B5EF4-FFF2-40B4-BE49-F238E27FC236}">
                <a16:creationId xmlns:a16="http://schemas.microsoft.com/office/drawing/2014/main" id="{CFE35515-BBDD-4E28-AF92-8C80AE536555}"/>
              </a:ext>
            </a:extLst>
          </p:cNvPr>
          <p:cNvSpPr txBox="1"/>
          <p:nvPr/>
        </p:nvSpPr>
        <p:spPr>
          <a:xfrm rot="19983682" flipH="1">
            <a:off x="3306193" y="2840810"/>
            <a:ext cx="1212207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10051/UDP</a:t>
            </a:r>
          </a:p>
        </p:txBody>
      </p:sp>
      <p:sp>
        <p:nvSpPr>
          <p:cNvPr id="43" name="TextBox 142">
            <a:extLst>
              <a:ext uri="{FF2B5EF4-FFF2-40B4-BE49-F238E27FC236}">
                <a16:creationId xmlns:a16="http://schemas.microsoft.com/office/drawing/2014/main" id="{C04387D8-40CF-4A28-9AF2-39CFB9B4F932}"/>
              </a:ext>
            </a:extLst>
          </p:cNvPr>
          <p:cNvSpPr txBox="1"/>
          <p:nvPr/>
        </p:nvSpPr>
        <p:spPr>
          <a:xfrm flipH="1">
            <a:off x="4307357" y="4056765"/>
            <a:ext cx="1662811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ZABBIX_AGENT</a:t>
            </a:r>
          </a:p>
        </p:txBody>
      </p:sp>
      <p:sp>
        <p:nvSpPr>
          <p:cNvPr id="44" name="TextBox 142">
            <a:extLst>
              <a:ext uri="{FF2B5EF4-FFF2-40B4-BE49-F238E27FC236}">
                <a16:creationId xmlns:a16="http://schemas.microsoft.com/office/drawing/2014/main" id="{B0797045-9E6F-4167-AC70-7B35BACC55E5}"/>
              </a:ext>
            </a:extLst>
          </p:cNvPr>
          <p:cNvSpPr txBox="1"/>
          <p:nvPr/>
        </p:nvSpPr>
        <p:spPr>
          <a:xfrm flipH="1">
            <a:off x="9978501" y="4056207"/>
            <a:ext cx="1662811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ZABBIX_AGENT</a:t>
            </a:r>
          </a:p>
        </p:txBody>
      </p:sp>
      <p:sp>
        <p:nvSpPr>
          <p:cNvPr id="47" name="TextBox 142">
            <a:extLst>
              <a:ext uri="{FF2B5EF4-FFF2-40B4-BE49-F238E27FC236}">
                <a16:creationId xmlns:a16="http://schemas.microsoft.com/office/drawing/2014/main" id="{4A98CAC7-6B20-4A00-9DE6-1187F0D6FE20}"/>
              </a:ext>
            </a:extLst>
          </p:cNvPr>
          <p:cNvSpPr txBox="1"/>
          <p:nvPr/>
        </p:nvSpPr>
        <p:spPr>
          <a:xfrm flipH="1">
            <a:off x="6461131" y="5198854"/>
            <a:ext cx="53787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Połączenie inicjowane jest przez serwer </a:t>
            </a:r>
            <a:r>
              <a:rPr lang="pl-PL" dirty="0" err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</a:t>
            </a:r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9" name="TextBox 142">
            <a:extLst>
              <a:ext uri="{FF2B5EF4-FFF2-40B4-BE49-F238E27FC236}">
                <a16:creationId xmlns:a16="http://schemas.microsoft.com/office/drawing/2014/main" id="{D03AA364-06FF-4A48-82B0-8EC1E1298F4C}"/>
              </a:ext>
            </a:extLst>
          </p:cNvPr>
          <p:cNvSpPr txBox="1"/>
          <p:nvPr/>
        </p:nvSpPr>
        <p:spPr>
          <a:xfrm flipH="1">
            <a:off x="4362340" y="4285843"/>
            <a:ext cx="1558474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TRYB AKTYWNY</a:t>
            </a:r>
          </a:p>
        </p:txBody>
      </p:sp>
      <p:sp>
        <p:nvSpPr>
          <p:cNvPr id="50" name="TextBox 142">
            <a:extLst>
              <a:ext uri="{FF2B5EF4-FFF2-40B4-BE49-F238E27FC236}">
                <a16:creationId xmlns:a16="http://schemas.microsoft.com/office/drawing/2014/main" id="{9C131FD1-326F-40C0-965C-A7986876612C}"/>
              </a:ext>
            </a:extLst>
          </p:cNvPr>
          <p:cNvSpPr txBox="1"/>
          <p:nvPr/>
        </p:nvSpPr>
        <p:spPr>
          <a:xfrm flipH="1">
            <a:off x="10038564" y="4310875"/>
            <a:ext cx="1558474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TRYB PASYWNY</a:t>
            </a:r>
          </a:p>
        </p:txBody>
      </p:sp>
      <p:sp>
        <p:nvSpPr>
          <p:cNvPr id="2" name="Shape 5424">
            <a:extLst>
              <a:ext uri="{FF2B5EF4-FFF2-40B4-BE49-F238E27FC236}">
                <a16:creationId xmlns:a16="http://schemas.microsoft.com/office/drawing/2014/main" id="{038D5F49-2EE9-2B07-C698-AE4BF2CD65C6}"/>
              </a:ext>
            </a:extLst>
          </p:cNvPr>
          <p:cNvSpPr/>
          <p:nvPr/>
        </p:nvSpPr>
        <p:spPr>
          <a:xfrm>
            <a:off x="4936978" y="3404321"/>
            <a:ext cx="491851" cy="42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 dirty="0"/>
          </a:p>
        </p:txBody>
      </p:sp>
      <p:sp>
        <p:nvSpPr>
          <p:cNvPr id="3" name="Shape 5424">
            <a:extLst>
              <a:ext uri="{FF2B5EF4-FFF2-40B4-BE49-F238E27FC236}">
                <a16:creationId xmlns:a16="http://schemas.microsoft.com/office/drawing/2014/main" id="{6CC58C07-41D4-C81B-0072-7B124FA47B19}"/>
              </a:ext>
            </a:extLst>
          </p:cNvPr>
          <p:cNvSpPr/>
          <p:nvPr/>
        </p:nvSpPr>
        <p:spPr>
          <a:xfrm>
            <a:off x="4935958" y="2484619"/>
            <a:ext cx="491851" cy="42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 dirty="0"/>
          </a:p>
        </p:txBody>
      </p:sp>
      <p:sp>
        <p:nvSpPr>
          <p:cNvPr id="15" name="Shape 5424">
            <a:extLst>
              <a:ext uri="{FF2B5EF4-FFF2-40B4-BE49-F238E27FC236}">
                <a16:creationId xmlns:a16="http://schemas.microsoft.com/office/drawing/2014/main" id="{60ACFE58-110F-806C-EF5C-3FB1AD64776B}"/>
              </a:ext>
            </a:extLst>
          </p:cNvPr>
          <p:cNvSpPr/>
          <p:nvPr/>
        </p:nvSpPr>
        <p:spPr>
          <a:xfrm>
            <a:off x="10590143" y="3495613"/>
            <a:ext cx="491851" cy="42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 dirty="0"/>
          </a:p>
        </p:txBody>
      </p:sp>
      <p:sp>
        <p:nvSpPr>
          <p:cNvPr id="16" name="Shape 5424">
            <a:extLst>
              <a:ext uri="{FF2B5EF4-FFF2-40B4-BE49-F238E27FC236}">
                <a16:creationId xmlns:a16="http://schemas.microsoft.com/office/drawing/2014/main" id="{7A834021-F20F-E471-380E-465A7113C5FF}"/>
              </a:ext>
            </a:extLst>
          </p:cNvPr>
          <p:cNvSpPr/>
          <p:nvPr/>
        </p:nvSpPr>
        <p:spPr>
          <a:xfrm>
            <a:off x="10595636" y="2389527"/>
            <a:ext cx="491851" cy="42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85015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Windows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560369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Instalacja agenta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87D33-0231-0902-2F49-485F37363D92}"/>
              </a:ext>
            </a:extLst>
          </p:cNvPr>
          <p:cNvSpPr txBox="1"/>
          <p:nvPr/>
        </p:nvSpPr>
        <p:spPr>
          <a:xfrm>
            <a:off x="717211" y="1727313"/>
            <a:ext cx="6098874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https://www.zabbix.com/download</a:t>
            </a:r>
            <a:endParaRPr lang="pl-PL" sz="18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B29978EB-955D-8729-2FB1-E7A56740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21190"/>
            <a:ext cx="7772400" cy="369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80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850757" y="372332"/>
            <a:ext cx="79473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>
                <a:solidFill>
                  <a:schemeClr val="tx2"/>
                </a:solidFill>
                <a:latin typeface="Raleway" panose="020B0503030101060003" pitchFamily="34" charset="-18"/>
              </a:rPr>
              <a:t>MikroTik Warsaw Training Center</a:t>
            </a: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B23D67AF-A31E-49A6-B30D-0EB286673B62}"/>
              </a:ext>
            </a:extLst>
          </p:cNvPr>
          <p:cNvSpPr/>
          <p:nvPr/>
        </p:nvSpPr>
        <p:spPr>
          <a:xfrm>
            <a:off x="600016" y="576519"/>
            <a:ext cx="2742107" cy="397798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47E24169-1493-42DE-B8B2-DAFC768C284F}"/>
              </a:ext>
            </a:extLst>
          </p:cNvPr>
          <p:cNvSpPr/>
          <p:nvPr/>
        </p:nvSpPr>
        <p:spPr>
          <a:xfrm>
            <a:off x="602411" y="4277190"/>
            <a:ext cx="2742107" cy="165921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29" y="798058"/>
            <a:ext cx="1575328" cy="1563659"/>
          </a:xfrm>
          <a:prstGeom prst="ellipse">
            <a:avLst/>
          </a:prstGeom>
          <a:ln w="635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TextBox 23">
            <a:extLst>
              <a:ext uri="{FF2B5EF4-FFF2-40B4-BE49-F238E27FC236}">
                <a16:creationId xmlns:a16="http://schemas.microsoft.com/office/drawing/2014/main" id="{8B6B1FBF-C641-4138-9A42-49CE194491E5}"/>
              </a:ext>
            </a:extLst>
          </p:cNvPr>
          <p:cNvSpPr txBox="1"/>
          <p:nvPr/>
        </p:nvSpPr>
        <p:spPr>
          <a:xfrm>
            <a:off x="796705" y="2523380"/>
            <a:ext cx="24201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latin typeface="Raleway" panose="020B0503030101060003" pitchFamily="34" charset="0"/>
              </a:rPr>
              <a:t>Michał Filipek</a:t>
            </a:r>
            <a:endParaRPr lang="en-US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37" name="TextBox 142">
            <a:extLst>
              <a:ext uri="{FF2B5EF4-FFF2-40B4-BE49-F238E27FC236}">
                <a16:creationId xmlns:a16="http://schemas.microsoft.com/office/drawing/2014/main" id="{17BA1956-3833-4BA3-8C3C-63A6AF99FF7F}"/>
              </a:ext>
            </a:extLst>
          </p:cNvPr>
          <p:cNvSpPr txBox="1"/>
          <p:nvPr/>
        </p:nvSpPr>
        <p:spPr>
          <a:xfrm flipH="1">
            <a:off x="623191" y="2821420"/>
            <a:ext cx="26878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 Architect</a:t>
            </a:r>
          </a:p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MikroTik Trainer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3A2E409-92D4-4DCA-B46B-9993457F38C9}"/>
              </a:ext>
            </a:extLst>
          </p:cNvPr>
          <p:cNvSpPr/>
          <p:nvPr/>
        </p:nvSpPr>
        <p:spPr>
          <a:xfrm>
            <a:off x="868467" y="4575547"/>
            <a:ext cx="427918" cy="4206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5322">
            <a:extLst>
              <a:ext uri="{FF2B5EF4-FFF2-40B4-BE49-F238E27FC236}">
                <a16:creationId xmlns:a16="http://schemas.microsoft.com/office/drawing/2014/main" id="{8D700C14-AF65-410E-B5BB-4650815E6B6B}"/>
              </a:ext>
            </a:extLst>
          </p:cNvPr>
          <p:cNvSpPr/>
          <p:nvPr/>
        </p:nvSpPr>
        <p:spPr>
          <a:xfrm>
            <a:off x="985646" y="4667562"/>
            <a:ext cx="216703" cy="209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56" y="5298"/>
                </a:moveTo>
                <a:cubicBezTo>
                  <a:pt x="2356" y="5298"/>
                  <a:pt x="2356" y="5298"/>
                  <a:pt x="2356" y="5298"/>
                </a:cubicBezTo>
                <a:cubicBezTo>
                  <a:pt x="785" y="5298"/>
                  <a:pt x="0" y="4075"/>
                  <a:pt x="0" y="2853"/>
                </a:cubicBezTo>
                <a:cubicBezTo>
                  <a:pt x="0" y="1223"/>
                  <a:pt x="785" y="0"/>
                  <a:pt x="2356" y="0"/>
                </a:cubicBezTo>
                <a:cubicBezTo>
                  <a:pt x="3927" y="0"/>
                  <a:pt x="5105" y="1223"/>
                  <a:pt x="5105" y="2853"/>
                </a:cubicBezTo>
                <a:cubicBezTo>
                  <a:pt x="5105" y="4075"/>
                  <a:pt x="3927" y="5298"/>
                  <a:pt x="2356" y="5298"/>
                </a:cubicBezTo>
                <a:close/>
                <a:moveTo>
                  <a:pt x="4713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6928"/>
                  <a:pt x="0" y="6928"/>
                  <a:pt x="0" y="6928"/>
                </a:cubicBezTo>
                <a:cubicBezTo>
                  <a:pt x="4713" y="6928"/>
                  <a:pt x="4713" y="6928"/>
                  <a:pt x="4713" y="6928"/>
                </a:cubicBezTo>
                <a:lnTo>
                  <a:pt x="4713" y="21600"/>
                </a:lnTo>
                <a:close/>
                <a:moveTo>
                  <a:pt x="21600" y="21600"/>
                </a:moveTo>
                <a:cubicBezTo>
                  <a:pt x="16887" y="21600"/>
                  <a:pt x="16887" y="21600"/>
                  <a:pt x="16887" y="21600"/>
                </a:cubicBezTo>
                <a:cubicBezTo>
                  <a:pt x="16887" y="13857"/>
                  <a:pt x="16887" y="13857"/>
                  <a:pt x="16887" y="13857"/>
                </a:cubicBezTo>
                <a:cubicBezTo>
                  <a:pt x="16887" y="11819"/>
                  <a:pt x="16102" y="10596"/>
                  <a:pt x="14531" y="10596"/>
                </a:cubicBezTo>
                <a:cubicBezTo>
                  <a:pt x="13353" y="10596"/>
                  <a:pt x="12567" y="11411"/>
                  <a:pt x="12175" y="12226"/>
                </a:cubicBezTo>
                <a:cubicBezTo>
                  <a:pt x="12175" y="12634"/>
                  <a:pt x="11782" y="13042"/>
                  <a:pt x="11782" y="13449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7462" y="21600"/>
                  <a:pt x="7462" y="21600"/>
                  <a:pt x="7462" y="21600"/>
                </a:cubicBezTo>
                <a:cubicBezTo>
                  <a:pt x="7462" y="8558"/>
                  <a:pt x="7462" y="6928"/>
                  <a:pt x="7462" y="6928"/>
                </a:cubicBezTo>
                <a:cubicBezTo>
                  <a:pt x="11782" y="6928"/>
                  <a:pt x="11782" y="6928"/>
                  <a:pt x="11782" y="6928"/>
                </a:cubicBezTo>
                <a:cubicBezTo>
                  <a:pt x="11782" y="9374"/>
                  <a:pt x="11782" y="9374"/>
                  <a:pt x="11782" y="9374"/>
                </a:cubicBezTo>
                <a:cubicBezTo>
                  <a:pt x="11782" y="9374"/>
                  <a:pt x="11782" y="9374"/>
                  <a:pt x="11782" y="9374"/>
                </a:cubicBezTo>
                <a:cubicBezTo>
                  <a:pt x="12567" y="8151"/>
                  <a:pt x="13745" y="6928"/>
                  <a:pt x="16102" y="6928"/>
                </a:cubicBezTo>
                <a:cubicBezTo>
                  <a:pt x="19244" y="6928"/>
                  <a:pt x="21600" y="8966"/>
                  <a:pt x="21600" y="1344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322EA153-AEC8-4223-B47F-1FB2EF3085B4}"/>
              </a:ext>
            </a:extLst>
          </p:cNvPr>
          <p:cNvSpPr txBox="1"/>
          <p:nvPr/>
        </p:nvSpPr>
        <p:spPr>
          <a:xfrm>
            <a:off x="1482802" y="4678406"/>
            <a:ext cx="18680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Raleway" panose="020B0503030101060003" pitchFamily="34" charset="0"/>
              </a:rPr>
              <a:t>/in/michalfilipek</a:t>
            </a:r>
            <a:endParaRPr lang="en-US" sz="14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3C6A7A9F-0CEE-45C4-9155-F4FDCB3EE05E}"/>
              </a:ext>
            </a:extLst>
          </p:cNvPr>
          <p:cNvSpPr/>
          <p:nvPr/>
        </p:nvSpPr>
        <p:spPr>
          <a:xfrm>
            <a:off x="4793505" y="3022988"/>
            <a:ext cx="280473" cy="406011"/>
          </a:xfrm>
          <a:prstGeom prst="roundRect">
            <a:avLst>
              <a:gd name="adj" fmla="val 19656"/>
            </a:avLst>
          </a:prstGeom>
          <a:solidFill>
            <a:srgbClr val="018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C372D281-B468-4529-B345-288ADB25DCFD}"/>
              </a:ext>
            </a:extLst>
          </p:cNvPr>
          <p:cNvSpPr/>
          <p:nvPr/>
        </p:nvSpPr>
        <p:spPr>
          <a:xfrm>
            <a:off x="4301812" y="3294841"/>
            <a:ext cx="1325998" cy="13259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Arc 8">
            <a:extLst>
              <a:ext uri="{FF2B5EF4-FFF2-40B4-BE49-F238E27FC236}">
                <a16:creationId xmlns:a16="http://schemas.microsoft.com/office/drawing/2014/main" id="{89AD2E15-2AB8-4658-892B-FB40188B67E3}"/>
              </a:ext>
            </a:extLst>
          </p:cNvPr>
          <p:cNvSpPr/>
          <p:nvPr/>
        </p:nvSpPr>
        <p:spPr>
          <a:xfrm>
            <a:off x="4446947" y="3429000"/>
            <a:ext cx="1046700" cy="1046700"/>
          </a:xfrm>
          <a:prstGeom prst="arc">
            <a:avLst>
              <a:gd name="adj1" fmla="val 16200000"/>
              <a:gd name="adj2" fmla="val 9599996"/>
            </a:avLst>
          </a:prstGeom>
          <a:ln w="63500" cap="rnd">
            <a:solidFill>
              <a:srgbClr val="018088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2937B078-B3E3-41A4-9CA7-5FBBF263BED2}"/>
              </a:ext>
            </a:extLst>
          </p:cNvPr>
          <p:cNvSpPr txBox="1"/>
          <p:nvPr/>
        </p:nvSpPr>
        <p:spPr>
          <a:xfrm>
            <a:off x="1489092" y="5277680"/>
            <a:ext cx="18680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Raleway" panose="020B0503030101060003" pitchFamily="34" charset="0"/>
              </a:rPr>
              <a:t>michal@mwtc.pl</a:t>
            </a:r>
            <a:endParaRPr lang="en-US" sz="14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58165A7E-A146-4035-9F72-3C61939CD32B}"/>
              </a:ext>
            </a:extLst>
          </p:cNvPr>
          <p:cNvSpPr/>
          <p:nvPr/>
        </p:nvSpPr>
        <p:spPr>
          <a:xfrm>
            <a:off x="868467" y="5175087"/>
            <a:ext cx="427918" cy="4206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E97973B1-97FD-4541-9E48-4869E84761C3}"/>
              </a:ext>
            </a:extLst>
          </p:cNvPr>
          <p:cNvSpPr/>
          <p:nvPr/>
        </p:nvSpPr>
        <p:spPr>
          <a:xfrm>
            <a:off x="7546598" y="3155286"/>
            <a:ext cx="280473" cy="406011"/>
          </a:xfrm>
          <a:prstGeom prst="roundRect">
            <a:avLst>
              <a:gd name="adj" fmla="val 19656"/>
            </a:avLst>
          </a:prstGeom>
          <a:solidFill>
            <a:srgbClr val="E7B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id="{67E148E8-A454-4003-9797-1EF6EA151F84}"/>
              </a:ext>
            </a:extLst>
          </p:cNvPr>
          <p:cNvSpPr/>
          <p:nvPr/>
        </p:nvSpPr>
        <p:spPr>
          <a:xfrm>
            <a:off x="7026274" y="1959724"/>
            <a:ext cx="1325998" cy="13259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Arc 8">
            <a:extLst>
              <a:ext uri="{FF2B5EF4-FFF2-40B4-BE49-F238E27FC236}">
                <a16:creationId xmlns:a16="http://schemas.microsoft.com/office/drawing/2014/main" id="{D21FD387-E693-41A8-9B0D-7D8807EF3A68}"/>
              </a:ext>
            </a:extLst>
          </p:cNvPr>
          <p:cNvSpPr/>
          <p:nvPr/>
        </p:nvSpPr>
        <p:spPr>
          <a:xfrm>
            <a:off x="7171409" y="2093883"/>
            <a:ext cx="1046700" cy="1046700"/>
          </a:xfrm>
          <a:prstGeom prst="arc">
            <a:avLst>
              <a:gd name="adj1" fmla="val 16200000"/>
              <a:gd name="adj2" fmla="val 9599996"/>
            </a:avLst>
          </a:prstGeom>
          <a:ln w="63500" cap="rnd">
            <a:solidFill>
              <a:srgbClr val="E7B43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42C70E52-196A-4943-8F08-35DD3E794DC9}"/>
              </a:ext>
            </a:extLst>
          </p:cNvPr>
          <p:cNvSpPr/>
          <p:nvPr/>
        </p:nvSpPr>
        <p:spPr>
          <a:xfrm>
            <a:off x="10128385" y="3022988"/>
            <a:ext cx="280473" cy="406011"/>
          </a:xfrm>
          <a:prstGeom prst="roundRect">
            <a:avLst>
              <a:gd name="adj" fmla="val 19656"/>
            </a:avLst>
          </a:prstGeom>
          <a:solidFill>
            <a:srgbClr val="3B6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667EA8A9-4B9A-488A-B98E-C0D36380BB69}"/>
              </a:ext>
            </a:extLst>
          </p:cNvPr>
          <p:cNvSpPr/>
          <p:nvPr/>
        </p:nvSpPr>
        <p:spPr>
          <a:xfrm>
            <a:off x="9636692" y="3294841"/>
            <a:ext cx="1325998" cy="13259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Arc 8">
            <a:extLst>
              <a:ext uri="{FF2B5EF4-FFF2-40B4-BE49-F238E27FC236}">
                <a16:creationId xmlns:a16="http://schemas.microsoft.com/office/drawing/2014/main" id="{79B72A7D-88F8-431A-967E-4A5A11B9E831}"/>
              </a:ext>
            </a:extLst>
          </p:cNvPr>
          <p:cNvSpPr/>
          <p:nvPr/>
        </p:nvSpPr>
        <p:spPr>
          <a:xfrm>
            <a:off x="9781827" y="3429000"/>
            <a:ext cx="1046700" cy="1046700"/>
          </a:xfrm>
          <a:prstGeom prst="arc">
            <a:avLst>
              <a:gd name="adj1" fmla="val 16200000"/>
              <a:gd name="adj2" fmla="val 9599996"/>
            </a:avLst>
          </a:prstGeom>
          <a:ln w="63500" cap="rnd">
            <a:solidFill>
              <a:srgbClr val="3B67AD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8" name="TextBox 30">
            <a:extLst>
              <a:ext uri="{FF2B5EF4-FFF2-40B4-BE49-F238E27FC236}">
                <a16:creationId xmlns:a16="http://schemas.microsoft.com/office/drawing/2014/main" id="{FAE49062-D6A4-480A-BD1C-008D2332B28F}"/>
              </a:ext>
            </a:extLst>
          </p:cNvPr>
          <p:cNvSpPr txBox="1"/>
          <p:nvPr/>
        </p:nvSpPr>
        <p:spPr>
          <a:xfrm>
            <a:off x="4186958" y="1954519"/>
            <a:ext cx="18370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Certyfikowane Szkolenia </a:t>
            </a:r>
            <a:r>
              <a:rPr lang="pl-PL" sz="2000" dirty="0">
                <a:solidFill>
                  <a:schemeClr val="tx2"/>
                </a:solidFill>
                <a:latin typeface="Raleway" panose="020B0503030101060003" pitchFamily="34" charset="0"/>
              </a:rPr>
              <a:t>MikroTik</a:t>
            </a:r>
            <a:endParaRPr lang="en-US" sz="20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61" name="TextBox 30">
            <a:extLst>
              <a:ext uri="{FF2B5EF4-FFF2-40B4-BE49-F238E27FC236}">
                <a16:creationId xmlns:a16="http://schemas.microsoft.com/office/drawing/2014/main" id="{E3CD7025-811C-4FA8-9483-FFFA7CCD80C4}"/>
              </a:ext>
            </a:extLst>
          </p:cNvPr>
          <p:cNvSpPr txBox="1"/>
          <p:nvPr/>
        </p:nvSpPr>
        <p:spPr>
          <a:xfrm>
            <a:off x="7171409" y="3794301"/>
            <a:ext cx="17210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Sieci IP</a:t>
            </a:r>
          </a:p>
          <a:p>
            <a:r>
              <a:rPr lang="pl-PL" sz="1600" dirty="0">
                <a:solidFill>
                  <a:schemeClr val="tx2"/>
                </a:solidFill>
                <a:latin typeface="Raleway" panose="020B0503030101060003" pitchFamily="34" charset="0"/>
              </a:rPr>
              <a:t>Konsultacje, Projektowanie i Wdrożenia</a:t>
            </a:r>
            <a:endParaRPr lang="en-US" sz="16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62" name="TextBox 30">
            <a:extLst>
              <a:ext uri="{FF2B5EF4-FFF2-40B4-BE49-F238E27FC236}">
                <a16:creationId xmlns:a16="http://schemas.microsoft.com/office/drawing/2014/main" id="{FC990D95-60B2-401E-938B-498E2FE8AA4F}"/>
              </a:ext>
            </a:extLst>
          </p:cNvPr>
          <p:cNvSpPr txBox="1"/>
          <p:nvPr/>
        </p:nvSpPr>
        <p:spPr>
          <a:xfrm>
            <a:off x="9805002" y="1954057"/>
            <a:ext cx="1721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Systemy Monitoringu</a:t>
            </a:r>
          </a:p>
          <a:p>
            <a:r>
              <a:rPr lang="pl-PL" sz="1600" dirty="0">
                <a:solidFill>
                  <a:schemeClr val="tx2"/>
                </a:solidFill>
                <a:latin typeface="Raleway" panose="020B0503030101060003" pitchFamily="34" charset="0"/>
              </a:rPr>
              <a:t>Wdrożenia</a:t>
            </a:r>
            <a:endParaRPr lang="en-US" sz="16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741314-5358-FE49-B422-FA52F293D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618" y="6098149"/>
            <a:ext cx="1648876" cy="589964"/>
          </a:xfrm>
          <a:prstGeom prst="rect">
            <a:avLst/>
          </a:prstGeom>
        </p:spPr>
      </p:pic>
      <p:sp>
        <p:nvSpPr>
          <p:cNvPr id="30" name="Shape 5603">
            <a:extLst>
              <a:ext uri="{FF2B5EF4-FFF2-40B4-BE49-F238E27FC236}">
                <a16:creationId xmlns:a16="http://schemas.microsoft.com/office/drawing/2014/main" id="{99573614-91AF-42A5-9393-29D78E60E8FC}"/>
              </a:ext>
            </a:extLst>
          </p:cNvPr>
          <p:cNvSpPr/>
          <p:nvPr/>
        </p:nvSpPr>
        <p:spPr>
          <a:xfrm>
            <a:off x="4664635" y="3724255"/>
            <a:ext cx="617579" cy="41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rgbClr val="018088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31" name="Shape 5703">
            <a:extLst>
              <a:ext uri="{FF2B5EF4-FFF2-40B4-BE49-F238E27FC236}">
                <a16:creationId xmlns:a16="http://schemas.microsoft.com/office/drawing/2014/main" id="{CF03F73D-FB14-475C-9D5E-AA997090F651}"/>
              </a:ext>
            </a:extLst>
          </p:cNvPr>
          <p:cNvSpPr/>
          <p:nvPr/>
        </p:nvSpPr>
        <p:spPr>
          <a:xfrm>
            <a:off x="938757" y="5277680"/>
            <a:ext cx="287337" cy="222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6557"/>
                </a:moveTo>
                <a:cubicBezTo>
                  <a:pt x="17700" y="8100"/>
                  <a:pt x="15900" y="10029"/>
                  <a:pt x="14100" y="11571"/>
                </a:cubicBezTo>
                <a:cubicBezTo>
                  <a:pt x="13200" y="12343"/>
                  <a:pt x="12000" y="13886"/>
                  <a:pt x="11100" y="13886"/>
                </a:cubicBezTo>
                <a:cubicBezTo>
                  <a:pt x="10800" y="13886"/>
                  <a:pt x="10800" y="13886"/>
                  <a:pt x="10800" y="13886"/>
                </a:cubicBezTo>
                <a:cubicBezTo>
                  <a:pt x="10800" y="13886"/>
                  <a:pt x="10800" y="13886"/>
                  <a:pt x="10800" y="13886"/>
                </a:cubicBezTo>
                <a:cubicBezTo>
                  <a:pt x="9900" y="13886"/>
                  <a:pt x="8700" y="12343"/>
                  <a:pt x="7800" y="11571"/>
                </a:cubicBezTo>
                <a:cubicBezTo>
                  <a:pt x="6000" y="10029"/>
                  <a:pt x="4200" y="8100"/>
                  <a:pt x="2100" y="6557"/>
                </a:cubicBezTo>
                <a:cubicBezTo>
                  <a:pt x="1500" y="5786"/>
                  <a:pt x="0" y="4243"/>
                  <a:pt x="0" y="2700"/>
                </a:cubicBezTo>
                <a:cubicBezTo>
                  <a:pt x="0" y="1157"/>
                  <a:pt x="900" y="0"/>
                  <a:pt x="2100" y="0"/>
                </a:cubicBezTo>
                <a:cubicBezTo>
                  <a:pt x="19800" y="0"/>
                  <a:pt x="19800" y="0"/>
                  <a:pt x="19800" y="0"/>
                </a:cubicBezTo>
                <a:cubicBezTo>
                  <a:pt x="21000" y="0"/>
                  <a:pt x="21600" y="771"/>
                  <a:pt x="21600" y="2314"/>
                </a:cubicBezTo>
                <a:cubicBezTo>
                  <a:pt x="21600" y="4243"/>
                  <a:pt x="20700" y="5786"/>
                  <a:pt x="19800" y="6557"/>
                </a:cubicBezTo>
                <a:close/>
                <a:moveTo>
                  <a:pt x="21600" y="19286"/>
                </a:moveTo>
                <a:cubicBezTo>
                  <a:pt x="21600" y="20443"/>
                  <a:pt x="21000" y="21600"/>
                  <a:pt x="19800" y="21600"/>
                </a:cubicBezTo>
                <a:cubicBezTo>
                  <a:pt x="2100" y="21600"/>
                  <a:pt x="2100" y="21600"/>
                  <a:pt x="2100" y="21600"/>
                </a:cubicBezTo>
                <a:cubicBezTo>
                  <a:pt x="900" y="21600"/>
                  <a:pt x="0" y="20443"/>
                  <a:pt x="0" y="19286"/>
                </a:cubicBezTo>
                <a:cubicBezTo>
                  <a:pt x="0" y="6943"/>
                  <a:pt x="0" y="6943"/>
                  <a:pt x="0" y="6943"/>
                </a:cubicBezTo>
                <a:cubicBezTo>
                  <a:pt x="600" y="7329"/>
                  <a:pt x="900" y="7714"/>
                  <a:pt x="1500" y="8100"/>
                </a:cubicBezTo>
                <a:cubicBezTo>
                  <a:pt x="3300" y="10029"/>
                  <a:pt x="5400" y="11571"/>
                  <a:pt x="7200" y="13500"/>
                </a:cubicBezTo>
                <a:cubicBezTo>
                  <a:pt x="8400" y="14657"/>
                  <a:pt x="9600" y="15814"/>
                  <a:pt x="10800" y="15814"/>
                </a:cubicBezTo>
                <a:cubicBezTo>
                  <a:pt x="10800" y="15814"/>
                  <a:pt x="10800" y="15814"/>
                  <a:pt x="10800" y="15814"/>
                </a:cubicBezTo>
                <a:cubicBezTo>
                  <a:pt x="11100" y="15814"/>
                  <a:pt x="11100" y="15814"/>
                  <a:pt x="11100" y="15814"/>
                </a:cubicBezTo>
                <a:cubicBezTo>
                  <a:pt x="12300" y="15814"/>
                  <a:pt x="13500" y="14657"/>
                  <a:pt x="14400" y="13500"/>
                </a:cubicBezTo>
                <a:cubicBezTo>
                  <a:pt x="16500" y="11571"/>
                  <a:pt x="18600" y="10029"/>
                  <a:pt x="20400" y="8100"/>
                </a:cubicBezTo>
                <a:cubicBezTo>
                  <a:pt x="21000" y="7714"/>
                  <a:pt x="21300" y="7329"/>
                  <a:pt x="21600" y="6943"/>
                </a:cubicBezTo>
                <a:lnTo>
                  <a:pt x="21600" y="1928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32" name="Shape 5218">
            <a:extLst>
              <a:ext uri="{FF2B5EF4-FFF2-40B4-BE49-F238E27FC236}">
                <a16:creationId xmlns:a16="http://schemas.microsoft.com/office/drawing/2014/main" id="{BAD9EC07-770E-4BE1-B428-06858437F935}"/>
              </a:ext>
            </a:extLst>
          </p:cNvPr>
          <p:cNvSpPr/>
          <p:nvPr/>
        </p:nvSpPr>
        <p:spPr>
          <a:xfrm>
            <a:off x="10070726" y="3794301"/>
            <a:ext cx="457929" cy="34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94" y="0"/>
                </a:lnTo>
                <a:lnTo>
                  <a:pt x="1094" y="19603"/>
                </a:lnTo>
                <a:lnTo>
                  <a:pt x="21600" y="19603"/>
                </a:lnTo>
                <a:lnTo>
                  <a:pt x="21600" y="21600"/>
                </a:lnTo>
                <a:close/>
                <a:moveTo>
                  <a:pt x="20096" y="17788"/>
                </a:moveTo>
                <a:lnTo>
                  <a:pt x="2597" y="17788"/>
                </a:lnTo>
                <a:lnTo>
                  <a:pt x="2597" y="9802"/>
                </a:lnTo>
                <a:lnTo>
                  <a:pt x="7382" y="1634"/>
                </a:lnTo>
                <a:lnTo>
                  <a:pt x="13261" y="9802"/>
                </a:lnTo>
                <a:lnTo>
                  <a:pt x="17362" y="5082"/>
                </a:lnTo>
                <a:lnTo>
                  <a:pt x="20096" y="17788"/>
                </a:lnTo>
                <a:close/>
              </a:path>
            </a:pathLst>
          </a:custGeom>
          <a:solidFill>
            <a:srgbClr val="3B67AD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33" name="Shape 5349">
            <a:extLst>
              <a:ext uri="{FF2B5EF4-FFF2-40B4-BE49-F238E27FC236}">
                <a16:creationId xmlns:a16="http://schemas.microsoft.com/office/drawing/2014/main" id="{D76BAD5E-0FEC-41A7-B2CF-18746BFA6C6A}"/>
              </a:ext>
            </a:extLst>
          </p:cNvPr>
          <p:cNvSpPr/>
          <p:nvPr/>
        </p:nvSpPr>
        <p:spPr>
          <a:xfrm>
            <a:off x="7467685" y="2422427"/>
            <a:ext cx="438298" cy="377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0925" y="21600"/>
                  <a:pt x="20250" y="21600"/>
                </a:cubicBezTo>
                <a:cubicBezTo>
                  <a:pt x="16537" y="21600"/>
                  <a:pt x="16537" y="21600"/>
                  <a:pt x="16537" y="21600"/>
                </a:cubicBezTo>
                <a:cubicBezTo>
                  <a:pt x="15862" y="21600"/>
                  <a:pt x="15187" y="20815"/>
                  <a:pt x="15187" y="20029"/>
                </a:cubicBezTo>
                <a:cubicBezTo>
                  <a:pt x="15187" y="15709"/>
                  <a:pt x="15187" y="15709"/>
                  <a:pt x="15187" y="15709"/>
                </a:cubicBezTo>
                <a:cubicBezTo>
                  <a:pt x="15187" y="14924"/>
                  <a:pt x="15862" y="14138"/>
                  <a:pt x="16537" y="14138"/>
                </a:cubicBezTo>
                <a:cubicBezTo>
                  <a:pt x="17550" y="14138"/>
                  <a:pt x="17550" y="14138"/>
                  <a:pt x="17550" y="14138"/>
                </a:cubicBezTo>
                <a:cubicBezTo>
                  <a:pt x="17550" y="11782"/>
                  <a:pt x="17550" y="11782"/>
                  <a:pt x="17550" y="11782"/>
                </a:cubicBezTo>
                <a:cubicBezTo>
                  <a:pt x="11475" y="11782"/>
                  <a:pt x="11475" y="11782"/>
                  <a:pt x="11475" y="11782"/>
                </a:cubicBezTo>
                <a:cubicBezTo>
                  <a:pt x="11475" y="14138"/>
                  <a:pt x="11475" y="14138"/>
                  <a:pt x="11475" y="14138"/>
                </a:cubicBezTo>
                <a:cubicBezTo>
                  <a:pt x="12487" y="14138"/>
                  <a:pt x="12487" y="14138"/>
                  <a:pt x="12487" y="14138"/>
                </a:cubicBezTo>
                <a:cubicBezTo>
                  <a:pt x="13162" y="14138"/>
                  <a:pt x="13837" y="14924"/>
                  <a:pt x="13837" y="15709"/>
                </a:cubicBezTo>
                <a:cubicBezTo>
                  <a:pt x="13837" y="20029"/>
                  <a:pt x="13837" y="20029"/>
                  <a:pt x="13837" y="20029"/>
                </a:cubicBezTo>
                <a:cubicBezTo>
                  <a:pt x="13837" y="20815"/>
                  <a:pt x="13162" y="21600"/>
                  <a:pt x="12487" y="21600"/>
                </a:cubicBezTo>
                <a:cubicBezTo>
                  <a:pt x="8775" y="21600"/>
                  <a:pt x="8775" y="21600"/>
                  <a:pt x="8775" y="21600"/>
                </a:cubicBezTo>
                <a:cubicBezTo>
                  <a:pt x="8100" y="21600"/>
                  <a:pt x="7763" y="20815"/>
                  <a:pt x="7763" y="20029"/>
                </a:cubicBezTo>
                <a:cubicBezTo>
                  <a:pt x="7763" y="15709"/>
                  <a:pt x="7763" y="15709"/>
                  <a:pt x="7763" y="15709"/>
                </a:cubicBezTo>
                <a:cubicBezTo>
                  <a:pt x="7763" y="14924"/>
                  <a:pt x="8100" y="14138"/>
                  <a:pt x="8775" y="14138"/>
                </a:cubicBezTo>
                <a:cubicBezTo>
                  <a:pt x="9788" y="14138"/>
                  <a:pt x="9788" y="14138"/>
                  <a:pt x="9788" y="14138"/>
                </a:cubicBezTo>
                <a:cubicBezTo>
                  <a:pt x="9788" y="11782"/>
                  <a:pt x="9788" y="11782"/>
                  <a:pt x="9788" y="11782"/>
                </a:cubicBezTo>
                <a:cubicBezTo>
                  <a:pt x="3713" y="11782"/>
                  <a:pt x="3713" y="11782"/>
                  <a:pt x="3713" y="11782"/>
                </a:cubicBezTo>
                <a:cubicBezTo>
                  <a:pt x="3713" y="14138"/>
                  <a:pt x="3713" y="14138"/>
                  <a:pt x="3713" y="14138"/>
                </a:cubicBezTo>
                <a:cubicBezTo>
                  <a:pt x="5063" y="14138"/>
                  <a:pt x="5063" y="14138"/>
                  <a:pt x="5063" y="14138"/>
                </a:cubicBezTo>
                <a:cubicBezTo>
                  <a:pt x="5738" y="14138"/>
                  <a:pt x="6075" y="14924"/>
                  <a:pt x="6075" y="15709"/>
                </a:cubicBezTo>
                <a:cubicBezTo>
                  <a:pt x="6075" y="20029"/>
                  <a:pt x="6075" y="20029"/>
                  <a:pt x="6075" y="20029"/>
                </a:cubicBezTo>
                <a:cubicBezTo>
                  <a:pt x="6075" y="20815"/>
                  <a:pt x="5738" y="21600"/>
                  <a:pt x="5063" y="21600"/>
                </a:cubicBezTo>
                <a:cubicBezTo>
                  <a:pt x="1013" y="21600"/>
                  <a:pt x="1013" y="21600"/>
                  <a:pt x="1013" y="21600"/>
                </a:cubicBezTo>
                <a:cubicBezTo>
                  <a:pt x="338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38" y="14138"/>
                  <a:pt x="1013" y="14138"/>
                </a:cubicBezTo>
                <a:cubicBezTo>
                  <a:pt x="2363" y="14138"/>
                  <a:pt x="2363" y="14138"/>
                  <a:pt x="2363" y="14138"/>
                </a:cubicBezTo>
                <a:cubicBezTo>
                  <a:pt x="2363" y="11782"/>
                  <a:pt x="2363" y="11782"/>
                  <a:pt x="2363" y="11782"/>
                </a:cubicBezTo>
                <a:cubicBezTo>
                  <a:pt x="2363" y="10604"/>
                  <a:pt x="3038" y="9818"/>
                  <a:pt x="3713" y="9818"/>
                </a:cubicBezTo>
                <a:cubicBezTo>
                  <a:pt x="9788" y="9818"/>
                  <a:pt x="9788" y="9818"/>
                  <a:pt x="9788" y="9818"/>
                </a:cubicBezTo>
                <a:cubicBezTo>
                  <a:pt x="9788" y="7069"/>
                  <a:pt x="9788" y="7069"/>
                  <a:pt x="9788" y="7069"/>
                </a:cubicBezTo>
                <a:cubicBezTo>
                  <a:pt x="8775" y="7069"/>
                  <a:pt x="8775" y="7069"/>
                  <a:pt x="8775" y="7069"/>
                </a:cubicBezTo>
                <a:cubicBezTo>
                  <a:pt x="8100" y="7069"/>
                  <a:pt x="7763" y="6676"/>
                  <a:pt x="7763" y="5891"/>
                </a:cubicBezTo>
                <a:cubicBezTo>
                  <a:pt x="7763" y="1178"/>
                  <a:pt x="7763" y="1178"/>
                  <a:pt x="7763" y="1178"/>
                </a:cubicBezTo>
                <a:cubicBezTo>
                  <a:pt x="7763" y="393"/>
                  <a:pt x="8100" y="0"/>
                  <a:pt x="8775" y="0"/>
                </a:cubicBezTo>
                <a:cubicBezTo>
                  <a:pt x="12487" y="0"/>
                  <a:pt x="12487" y="0"/>
                  <a:pt x="12487" y="0"/>
                </a:cubicBezTo>
                <a:cubicBezTo>
                  <a:pt x="13162" y="0"/>
                  <a:pt x="13837" y="393"/>
                  <a:pt x="13837" y="1178"/>
                </a:cubicBezTo>
                <a:cubicBezTo>
                  <a:pt x="13837" y="5891"/>
                  <a:pt x="13837" y="5891"/>
                  <a:pt x="13837" y="5891"/>
                </a:cubicBezTo>
                <a:cubicBezTo>
                  <a:pt x="13837" y="6676"/>
                  <a:pt x="13162" y="7069"/>
                  <a:pt x="12487" y="7069"/>
                </a:cubicBezTo>
                <a:cubicBezTo>
                  <a:pt x="11475" y="7069"/>
                  <a:pt x="11475" y="7069"/>
                  <a:pt x="11475" y="7069"/>
                </a:cubicBezTo>
                <a:cubicBezTo>
                  <a:pt x="11475" y="9818"/>
                  <a:pt x="11475" y="9818"/>
                  <a:pt x="11475" y="9818"/>
                </a:cubicBezTo>
                <a:cubicBezTo>
                  <a:pt x="17550" y="9818"/>
                  <a:pt x="17550" y="9818"/>
                  <a:pt x="17550" y="9818"/>
                </a:cubicBezTo>
                <a:cubicBezTo>
                  <a:pt x="18562" y="9818"/>
                  <a:pt x="19237" y="10604"/>
                  <a:pt x="19237" y="11782"/>
                </a:cubicBezTo>
                <a:cubicBezTo>
                  <a:pt x="19237" y="14138"/>
                  <a:pt x="19237" y="14138"/>
                  <a:pt x="19237" y="14138"/>
                </a:cubicBezTo>
                <a:cubicBezTo>
                  <a:pt x="20250" y="14138"/>
                  <a:pt x="20250" y="14138"/>
                  <a:pt x="20250" y="14138"/>
                </a:cubicBezTo>
                <a:cubicBezTo>
                  <a:pt x="20925" y="14138"/>
                  <a:pt x="21600" y="14924"/>
                  <a:pt x="21600" y="15709"/>
                </a:cubicBezTo>
                <a:lnTo>
                  <a:pt x="21600" y="20029"/>
                </a:lnTo>
                <a:close/>
              </a:path>
            </a:pathLst>
          </a:custGeom>
          <a:solidFill>
            <a:srgbClr val="E7B43A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pic>
        <p:nvPicPr>
          <p:cNvPr id="41" name="Picture 2" descr="Official version">
            <a:extLst>
              <a:ext uri="{FF2B5EF4-FFF2-40B4-BE49-F238E27FC236}">
                <a16:creationId xmlns:a16="http://schemas.microsoft.com/office/drawing/2014/main" id="{CFCB9C77-0A95-483D-9E5A-2DC4D919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09" y="6236003"/>
            <a:ext cx="1725739" cy="4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8" grpId="0"/>
      <p:bldP spid="61" grpId="0"/>
      <p:bldP spid="62" grpId="0"/>
      <p:bldP spid="30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Windows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560369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Instalacja agenta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5890B2DC-169B-2683-0A0E-709278E48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1" y="2084126"/>
            <a:ext cx="3911341" cy="30465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829407-965B-3AEB-6475-8999D4B12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84" y="2105452"/>
            <a:ext cx="4083579" cy="31972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91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Windows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560369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Instalacja agenta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21F912-6732-8CF9-D94F-5C8F9D9AD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1" y="2176725"/>
            <a:ext cx="4402310" cy="3659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F96635-2589-9AB2-0C3E-EB2B584F4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66" y="2176725"/>
            <a:ext cx="4683586" cy="3659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41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67877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 err="1">
                <a:solidFill>
                  <a:schemeClr val="tx2"/>
                </a:solidFill>
                <a:latin typeface="Raleway" panose="020B0503030101060003" pitchFamily="34" charset="0"/>
              </a:rPr>
              <a:t>Template</a:t>
            </a:r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 (Windows)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C9F39-D743-9EBC-91A4-FB0E652D33E4}"/>
              </a:ext>
            </a:extLst>
          </p:cNvPr>
          <p:cNvSpPr txBox="1"/>
          <p:nvPr/>
        </p:nvSpPr>
        <p:spPr>
          <a:xfrm>
            <a:off x="717211" y="2747169"/>
            <a:ext cx="6098874" cy="87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Windows by Zabbix agent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Windows by Zabbix agent active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0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err="1">
                <a:solidFill>
                  <a:schemeClr val="tx2"/>
                </a:solidFill>
                <a:latin typeface="Raleway" panose="020B0503030101060003" pitchFamily="34" charset="0"/>
              </a:rPr>
              <a:t>Low</a:t>
            </a:r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 Level Discovery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67877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LLD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F2B59-7051-57F4-E9AF-2D1FD24420BA}"/>
              </a:ext>
            </a:extLst>
          </p:cNvPr>
          <p:cNvSpPr txBox="1"/>
          <p:nvPr/>
        </p:nvSpPr>
        <p:spPr>
          <a:xfrm>
            <a:off x="717211" y="2747169"/>
            <a:ext cx="6098874" cy="2536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Automatyczne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tworzenie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Item, Trigger, Graph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Najczęściej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wykrywane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są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dyski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twarde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interface’y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sieciowe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partycje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rdzenie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procesora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0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Na przykładzie usług Windows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67877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LLD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2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1296426"/>
            <a:ext cx="5603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Windows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8">
            <a:extLst>
              <a:ext uri="{FF2B5EF4-FFF2-40B4-BE49-F238E27FC236}">
                <a16:creationId xmlns:a16="http://schemas.microsoft.com/office/drawing/2014/main" id="{60C4C96C-551A-461C-93E8-FAB996491D1D}"/>
              </a:ext>
            </a:extLst>
          </p:cNvPr>
          <p:cNvSpPr txBox="1"/>
          <p:nvPr/>
        </p:nvSpPr>
        <p:spPr>
          <a:xfrm>
            <a:off x="717211" y="657233"/>
            <a:ext cx="67877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 err="1">
                <a:solidFill>
                  <a:schemeClr val="tx2"/>
                </a:solidFill>
                <a:latin typeface="Raleway" panose="020B0503030101060003" pitchFamily="34" charset="0"/>
              </a:rPr>
              <a:t>Autorejestracja</a:t>
            </a:r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 agenta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8F1FDD9-33B5-5593-E196-7FD1946C0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6" y="2366506"/>
            <a:ext cx="9240028" cy="35684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827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97243" y="605504"/>
            <a:ext cx="102200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Monitorowanie strony WWW</a:t>
            </a:r>
          </a:p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Czy działa, kiedy kończy się certyfikat (wymaga agent2)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368949-A264-6F7F-24B2-5386E3FC0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40" y="1971010"/>
            <a:ext cx="7209720" cy="44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97243" y="605504"/>
            <a:ext cx="102200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Monitorowanie strony WWW</a:t>
            </a:r>
          </a:p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Czy działa, kiedy kończy się certyfikat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73143B-D460-476B-EF90-EAEE99AC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82" y="2865942"/>
            <a:ext cx="7772400" cy="2305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654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97243" y="605504"/>
            <a:ext cx="102200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Monitorowanie strony WWW</a:t>
            </a:r>
          </a:p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Czy działa, kiedy kończy się certyfikat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36EC045-C542-0B6F-C105-7AE5142DF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1" y="2444625"/>
            <a:ext cx="10942077" cy="3033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184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97243" y="605504"/>
            <a:ext cx="102200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Zbieranie informacji</a:t>
            </a:r>
          </a:p>
          <a:p>
            <a:r>
              <a:rPr lang="pl-PL" sz="2800">
                <a:solidFill>
                  <a:schemeClr val="tx2"/>
                </a:solidFill>
                <a:latin typeface="Raleway" panose="020B0503030101060003" pitchFamily="34" charset="0"/>
              </a:rPr>
              <a:t>MONITOROWANIE APLIKACJI WEBOWYCH, WWW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797243" y="5383086"/>
            <a:ext cx="8320258" cy="8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Monitorowanie stron WWW można przeprowadzić na różne sposoby: HTTP_AGENT, ZABBIX_AGENT (WEB.PAGE.GET), WEB_SCENARIO</a:t>
            </a:r>
            <a:endParaRPr lang="en-US" sz="2000" dirty="0">
              <a:solidFill>
                <a:srgbClr val="44546A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0C852-0FF4-4FD3-9A4F-452C6E2942EB}"/>
              </a:ext>
            </a:extLst>
          </p:cNvPr>
          <p:cNvSpPr/>
          <p:nvPr/>
        </p:nvSpPr>
        <p:spPr>
          <a:xfrm>
            <a:off x="1747154" y="1969972"/>
            <a:ext cx="2008101" cy="281422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142">
            <a:extLst>
              <a:ext uri="{FF2B5EF4-FFF2-40B4-BE49-F238E27FC236}">
                <a16:creationId xmlns:a16="http://schemas.microsoft.com/office/drawing/2014/main" id="{C373CEB4-604D-47CC-9B45-F22B96524C4A}"/>
              </a:ext>
            </a:extLst>
          </p:cNvPr>
          <p:cNvSpPr txBox="1"/>
          <p:nvPr/>
        </p:nvSpPr>
        <p:spPr>
          <a:xfrm flipH="1">
            <a:off x="1886606" y="2077053"/>
            <a:ext cx="15767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 MONITORUJĄCY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1AC11A-E34D-4EC8-845D-120B5367E358}"/>
              </a:ext>
            </a:extLst>
          </p:cNvPr>
          <p:cNvSpPr/>
          <p:nvPr/>
        </p:nvSpPr>
        <p:spPr>
          <a:xfrm>
            <a:off x="1873323" y="2743581"/>
            <a:ext cx="1748902" cy="33165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142">
            <a:extLst>
              <a:ext uri="{FF2B5EF4-FFF2-40B4-BE49-F238E27FC236}">
                <a16:creationId xmlns:a16="http://schemas.microsoft.com/office/drawing/2014/main" id="{7FB10029-094B-4F2C-AC85-8874518DB542}"/>
              </a:ext>
            </a:extLst>
          </p:cNvPr>
          <p:cNvSpPr txBox="1"/>
          <p:nvPr/>
        </p:nvSpPr>
        <p:spPr>
          <a:xfrm flipH="1">
            <a:off x="1795579" y="2761274"/>
            <a:ext cx="1892826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FRONTEND WWW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C76FAB-FE9D-409B-88BB-88638BD5B3E8}"/>
              </a:ext>
            </a:extLst>
          </p:cNvPr>
          <p:cNvSpPr/>
          <p:nvPr/>
        </p:nvSpPr>
        <p:spPr>
          <a:xfrm>
            <a:off x="1862431" y="3275452"/>
            <a:ext cx="1748902" cy="3306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42">
            <a:extLst>
              <a:ext uri="{FF2B5EF4-FFF2-40B4-BE49-F238E27FC236}">
                <a16:creationId xmlns:a16="http://schemas.microsoft.com/office/drawing/2014/main" id="{3E7A660F-A06B-4241-B924-64E8F07C0DE6}"/>
              </a:ext>
            </a:extLst>
          </p:cNvPr>
          <p:cNvSpPr txBox="1"/>
          <p:nvPr/>
        </p:nvSpPr>
        <p:spPr>
          <a:xfrm flipH="1">
            <a:off x="1795580" y="3275453"/>
            <a:ext cx="1892825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BAZA DANYCH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294C79-5954-487F-976E-221EC935BDFC}"/>
              </a:ext>
            </a:extLst>
          </p:cNvPr>
          <p:cNvSpPr/>
          <p:nvPr/>
        </p:nvSpPr>
        <p:spPr>
          <a:xfrm>
            <a:off x="1862430" y="3807030"/>
            <a:ext cx="1748903" cy="39799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42">
            <a:extLst>
              <a:ext uri="{FF2B5EF4-FFF2-40B4-BE49-F238E27FC236}">
                <a16:creationId xmlns:a16="http://schemas.microsoft.com/office/drawing/2014/main" id="{BEE8F950-CF47-42A7-A2EB-3023E4E28300}"/>
              </a:ext>
            </a:extLst>
          </p:cNvPr>
          <p:cNvSpPr txBox="1"/>
          <p:nvPr/>
        </p:nvSpPr>
        <p:spPr>
          <a:xfrm flipH="1">
            <a:off x="1938747" y="3852160"/>
            <a:ext cx="1584934" cy="285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pic>
        <p:nvPicPr>
          <p:cNvPr id="14" name="Picture 2" descr="Official version">
            <a:extLst>
              <a:ext uri="{FF2B5EF4-FFF2-40B4-BE49-F238E27FC236}">
                <a16:creationId xmlns:a16="http://schemas.microsoft.com/office/drawing/2014/main" id="{0FD53738-B05A-4C91-8F19-A4224D79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83" y="4507629"/>
            <a:ext cx="1089150" cy="2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D8C5B8-078D-4C0D-97B5-D9867DDB673C}"/>
              </a:ext>
            </a:extLst>
          </p:cNvPr>
          <p:cNvSpPr/>
          <p:nvPr/>
        </p:nvSpPr>
        <p:spPr>
          <a:xfrm>
            <a:off x="4754868" y="1969972"/>
            <a:ext cx="1847765" cy="79130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42">
            <a:extLst>
              <a:ext uri="{FF2B5EF4-FFF2-40B4-BE49-F238E27FC236}">
                <a16:creationId xmlns:a16="http://schemas.microsoft.com/office/drawing/2014/main" id="{CEBE9E1D-B5BF-4AAC-BD52-E1374A0C00E6}"/>
              </a:ext>
            </a:extLst>
          </p:cNvPr>
          <p:cNvSpPr txBox="1"/>
          <p:nvPr/>
        </p:nvSpPr>
        <p:spPr>
          <a:xfrm flipH="1">
            <a:off x="4754868" y="2095775"/>
            <a:ext cx="15541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 AGENT</a:t>
            </a:r>
          </a:p>
        </p:txBody>
      </p:sp>
      <p:pic>
        <p:nvPicPr>
          <p:cNvPr id="17" name="Picture 2" descr="Official version">
            <a:extLst>
              <a:ext uri="{FF2B5EF4-FFF2-40B4-BE49-F238E27FC236}">
                <a16:creationId xmlns:a16="http://schemas.microsoft.com/office/drawing/2014/main" id="{1FB4733A-33E5-4652-9DF0-1D26ABC7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61" y="2485885"/>
            <a:ext cx="1089150" cy="2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5382">
            <a:extLst>
              <a:ext uri="{FF2B5EF4-FFF2-40B4-BE49-F238E27FC236}">
                <a16:creationId xmlns:a16="http://schemas.microsoft.com/office/drawing/2014/main" id="{5D5457D6-60CC-4BFA-BB93-6CD340C3EB58}"/>
              </a:ext>
            </a:extLst>
          </p:cNvPr>
          <p:cNvSpPr/>
          <p:nvPr/>
        </p:nvSpPr>
        <p:spPr>
          <a:xfrm>
            <a:off x="10004007" y="2155283"/>
            <a:ext cx="718653" cy="54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30" y="0"/>
                </a:lnTo>
                <a:lnTo>
                  <a:pt x="1230" y="19603"/>
                </a:lnTo>
                <a:lnTo>
                  <a:pt x="21600" y="19603"/>
                </a:lnTo>
                <a:lnTo>
                  <a:pt x="21600" y="21600"/>
                </a:lnTo>
                <a:close/>
                <a:moveTo>
                  <a:pt x="6835" y="17970"/>
                </a:moveTo>
                <a:lnTo>
                  <a:pt x="3965" y="17970"/>
                </a:lnTo>
                <a:lnTo>
                  <a:pt x="3965" y="10891"/>
                </a:lnTo>
                <a:lnTo>
                  <a:pt x="6835" y="10891"/>
                </a:lnTo>
                <a:lnTo>
                  <a:pt x="6835" y="17970"/>
                </a:lnTo>
                <a:close/>
                <a:moveTo>
                  <a:pt x="10663" y="17970"/>
                </a:moveTo>
                <a:lnTo>
                  <a:pt x="8066" y="17970"/>
                </a:lnTo>
                <a:lnTo>
                  <a:pt x="8066" y="3449"/>
                </a:lnTo>
                <a:lnTo>
                  <a:pt x="10663" y="3449"/>
                </a:lnTo>
                <a:lnTo>
                  <a:pt x="10663" y="17970"/>
                </a:lnTo>
                <a:close/>
                <a:moveTo>
                  <a:pt x="14901" y="17970"/>
                </a:moveTo>
                <a:lnTo>
                  <a:pt x="12167" y="17970"/>
                </a:lnTo>
                <a:lnTo>
                  <a:pt x="12167" y="7079"/>
                </a:lnTo>
                <a:lnTo>
                  <a:pt x="14901" y="7079"/>
                </a:lnTo>
                <a:lnTo>
                  <a:pt x="14901" y="17970"/>
                </a:lnTo>
                <a:close/>
                <a:moveTo>
                  <a:pt x="19003" y="17970"/>
                </a:moveTo>
                <a:lnTo>
                  <a:pt x="16268" y="17970"/>
                </a:lnTo>
                <a:lnTo>
                  <a:pt x="16268" y="1997"/>
                </a:lnTo>
                <a:lnTo>
                  <a:pt x="19003" y="1997"/>
                </a:lnTo>
                <a:lnTo>
                  <a:pt x="19003" y="1797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5E0D92-D20D-465D-AE53-CE226C518DCF}"/>
              </a:ext>
            </a:extLst>
          </p:cNvPr>
          <p:cNvSpPr/>
          <p:nvPr/>
        </p:nvSpPr>
        <p:spPr>
          <a:xfrm>
            <a:off x="8436747" y="1952279"/>
            <a:ext cx="2325074" cy="791302"/>
          </a:xfrm>
          <a:prstGeom prst="rect">
            <a:avLst/>
          </a:prstGeom>
          <a:noFill/>
          <a:ln w="19050">
            <a:solidFill>
              <a:srgbClr val="44546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142">
            <a:extLst>
              <a:ext uri="{FF2B5EF4-FFF2-40B4-BE49-F238E27FC236}">
                <a16:creationId xmlns:a16="http://schemas.microsoft.com/office/drawing/2014/main" id="{5D5DBC7B-4C2B-45B0-B841-10CD3322A367}"/>
              </a:ext>
            </a:extLst>
          </p:cNvPr>
          <p:cNvSpPr txBox="1"/>
          <p:nvPr/>
        </p:nvSpPr>
        <p:spPr>
          <a:xfrm flipH="1">
            <a:off x="8410718" y="2031048"/>
            <a:ext cx="15541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STRONA WWW</a:t>
            </a:r>
          </a:p>
        </p:txBody>
      </p:sp>
      <p:sp>
        <p:nvSpPr>
          <p:cNvPr id="22" name="Shape 5382">
            <a:extLst>
              <a:ext uri="{FF2B5EF4-FFF2-40B4-BE49-F238E27FC236}">
                <a16:creationId xmlns:a16="http://schemas.microsoft.com/office/drawing/2014/main" id="{5039CE65-BD8F-4C70-AAC9-26EC56FB1B70}"/>
              </a:ext>
            </a:extLst>
          </p:cNvPr>
          <p:cNvSpPr/>
          <p:nvPr/>
        </p:nvSpPr>
        <p:spPr>
          <a:xfrm>
            <a:off x="9071852" y="3382270"/>
            <a:ext cx="718653" cy="54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30" y="0"/>
                </a:lnTo>
                <a:lnTo>
                  <a:pt x="1230" y="19603"/>
                </a:lnTo>
                <a:lnTo>
                  <a:pt x="21600" y="19603"/>
                </a:lnTo>
                <a:lnTo>
                  <a:pt x="21600" y="21600"/>
                </a:lnTo>
                <a:close/>
                <a:moveTo>
                  <a:pt x="6835" y="17970"/>
                </a:moveTo>
                <a:lnTo>
                  <a:pt x="3965" y="17970"/>
                </a:lnTo>
                <a:lnTo>
                  <a:pt x="3965" y="10891"/>
                </a:lnTo>
                <a:lnTo>
                  <a:pt x="6835" y="10891"/>
                </a:lnTo>
                <a:lnTo>
                  <a:pt x="6835" y="17970"/>
                </a:lnTo>
                <a:close/>
                <a:moveTo>
                  <a:pt x="10663" y="17970"/>
                </a:moveTo>
                <a:lnTo>
                  <a:pt x="8066" y="17970"/>
                </a:lnTo>
                <a:lnTo>
                  <a:pt x="8066" y="3449"/>
                </a:lnTo>
                <a:lnTo>
                  <a:pt x="10663" y="3449"/>
                </a:lnTo>
                <a:lnTo>
                  <a:pt x="10663" y="17970"/>
                </a:lnTo>
                <a:close/>
                <a:moveTo>
                  <a:pt x="14901" y="17970"/>
                </a:moveTo>
                <a:lnTo>
                  <a:pt x="12167" y="17970"/>
                </a:lnTo>
                <a:lnTo>
                  <a:pt x="12167" y="7079"/>
                </a:lnTo>
                <a:lnTo>
                  <a:pt x="14901" y="7079"/>
                </a:lnTo>
                <a:lnTo>
                  <a:pt x="14901" y="17970"/>
                </a:lnTo>
                <a:close/>
                <a:moveTo>
                  <a:pt x="19003" y="17970"/>
                </a:moveTo>
                <a:lnTo>
                  <a:pt x="16268" y="17970"/>
                </a:lnTo>
                <a:lnTo>
                  <a:pt x="16268" y="1997"/>
                </a:lnTo>
                <a:lnTo>
                  <a:pt x="19003" y="1997"/>
                </a:lnTo>
                <a:lnTo>
                  <a:pt x="19003" y="1797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4F6999-379C-4933-B620-03D672BC3737}"/>
              </a:ext>
            </a:extLst>
          </p:cNvPr>
          <p:cNvSpPr/>
          <p:nvPr/>
        </p:nvSpPr>
        <p:spPr>
          <a:xfrm>
            <a:off x="7504592" y="3179266"/>
            <a:ext cx="2325074" cy="791302"/>
          </a:xfrm>
          <a:prstGeom prst="rect">
            <a:avLst/>
          </a:prstGeom>
          <a:noFill/>
          <a:ln w="19050">
            <a:solidFill>
              <a:srgbClr val="44546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142">
            <a:extLst>
              <a:ext uri="{FF2B5EF4-FFF2-40B4-BE49-F238E27FC236}">
                <a16:creationId xmlns:a16="http://schemas.microsoft.com/office/drawing/2014/main" id="{2595070C-055C-4D81-B056-63D5C8D93D9B}"/>
              </a:ext>
            </a:extLst>
          </p:cNvPr>
          <p:cNvSpPr txBox="1"/>
          <p:nvPr/>
        </p:nvSpPr>
        <p:spPr>
          <a:xfrm flipH="1">
            <a:off x="7478563" y="3258035"/>
            <a:ext cx="15541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STRONA WWW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8E4894-57E3-4FB2-890D-49DE535F52E7}"/>
              </a:ext>
            </a:extLst>
          </p:cNvPr>
          <p:cNvCxnSpPr>
            <a:cxnSpLocks/>
          </p:cNvCxnSpPr>
          <p:nvPr/>
        </p:nvCxnSpPr>
        <p:spPr>
          <a:xfrm>
            <a:off x="3611333" y="4025637"/>
            <a:ext cx="1582104" cy="59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919C4D-FA82-469A-B9F4-395DAF1DC67E}"/>
              </a:ext>
            </a:extLst>
          </p:cNvPr>
          <p:cNvCxnSpPr>
            <a:cxnSpLocks/>
          </p:cNvCxnSpPr>
          <p:nvPr/>
        </p:nvCxnSpPr>
        <p:spPr>
          <a:xfrm flipV="1">
            <a:off x="4335728" y="2365625"/>
            <a:ext cx="1" cy="1529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A10957-9A5F-46CE-AF21-DAC801B5970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335728" y="2365623"/>
            <a:ext cx="4191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0ECD40-AC79-4F01-BAD0-150A3A9B1C71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6611511" y="2347930"/>
            <a:ext cx="1825236" cy="8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FE82FC-77F2-4516-B484-8687D683CA37}"/>
              </a:ext>
            </a:extLst>
          </p:cNvPr>
          <p:cNvCxnSpPr>
            <a:cxnSpLocks/>
          </p:cNvCxnSpPr>
          <p:nvPr/>
        </p:nvCxnSpPr>
        <p:spPr>
          <a:xfrm>
            <a:off x="3622225" y="3895259"/>
            <a:ext cx="7135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42">
            <a:extLst>
              <a:ext uri="{FF2B5EF4-FFF2-40B4-BE49-F238E27FC236}">
                <a16:creationId xmlns:a16="http://schemas.microsoft.com/office/drawing/2014/main" id="{55A2710E-2AE2-4482-8ADE-7F061F83257C}"/>
              </a:ext>
            </a:extLst>
          </p:cNvPr>
          <p:cNvSpPr txBox="1"/>
          <p:nvPr/>
        </p:nvSpPr>
        <p:spPr>
          <a:xfrm flipH="1">
            <a:off x="5166834" y="3327690"/>
            <a:ext cx="15541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HTTP_AGENT</a:t>
            </a:r>
          </a:p>
        </p:txBody>
      </p:sp>
      <p:sp>
        <p:nvSpPr>
          <p:cNvPr id="46" name="TextBox 142">
            <a:extLst>
              <a:ext uri="{FF2B5EF4-FFF2-40B4-BE49-F238E27FC236}">
                <a16:creationId xmlns:a16="http://schemas.microsoft.com/office/drawing/2014/main" id="{3270BBE7-FE4E-45F6-BD7A-962FE5E9A125}"/>
              </a:ext>
            </a:extLst>
          </p:cNvPr>
          <p:cNvSpPr txBox="1"/>
          <p:nvPr/>
        </p:nvSpPr>
        <p:spPr>
          <a:xfrm flipH="1">
            <a:off x="6729611" y="2117899"/>
            <a:ext cx="15541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WEB.PAGE.GET</a:t>
            </a:r>
          </a:p>
        </p:txBody>
      </p:sp>
      <p:sp>
        <p:nvSpPr>
          <p:cNvPr id="47" name="Shape 5382">
            <a:extLst>
              <a:ext uri="{FF2B5EF4-FFF2-40B4-BE49-F238E27FC236}">
                <a16:creationId xmlns:a16="http://schemas.microsoft.com/office/drawing/2014/main" id="{C174770F-03A3-4327-AD62-5AB317D39711}"/>
              </a:ext>
            </a:extLst>
          </p:cNvPr>
          <p:cNvSpPr/>
          <p:nvPr/>
        </p:nvSpPr>
        <p:spPr>
          <a:xfrm>
            <a:off x="9071852" y="4535248"/>
            <a:ext cx="718653" cy="54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30" y="0"/>
                </a:lnTo>
                <a:lnTo>
                  <a:pt x="1230" y="19603"/>
                </a:lnTo>
                <a:lnTo>
                  <a:pt x="21600" y="19603"/>
                </a:lnTo>
                <a:lnTo>
                  <a:pt x="21600" y="21600"/>
                </a:lnTo>
                <a:close/>
                <a:moveTo>
                  <a:pt x="6835" y="17970"/>
                </a:moveTo>
                <a:lnTo>
                  <a:pt x="3965" y="17970"/>
                </a:lnTo>
                <a:lnTo>
                  <a:pt x="3965" y="10891"/>
                </a:lnTo>
                <a:lnTo>
                  <a:pt x="6835" y="10891"/>
                </a:lnTo>
                <a:lnTo>
                  <a:pt x="6835" y="17970"/>
                </a:lnTo>
                <a:close/>
                <a:moveTo>
                  <a:pt x="10663" y="17970"/>
                </a:moveTo>
                <a:lnTo>
                  <a:pt x="8066" y="17970"/>
                </a:lnTo>
                <a:lnTo>
                  <a:pt x="8066" y="3449"/>
                </a:lnTo>
                <a:lnTo>
                  <a:pt x="10663" y="3449"/>
                </a:lnTo>
                <a:lnTo>
                  <a:pt x="10663" y="17970"/>
                </a:lnTo>
                <a:close/>
                <a:moveTo>
                  <a:pt x="14901" y="17970"/>
                </a:moveTo>
                <a:lnTo>
                  <a:pt x="12167" y="17970"/>
                </a:lnTo>
                <a:lnTo>
                  <a:pt x="12167" y="7079"/>
                </a:lnTo>
                <a:lnTo>
                  <a:pt x="14901" y="7079"/>
                </a:lnTo>
                <a:lnTo>
                  <a:pt x="14901" y="17970"/>
                </a:lnTo>
                <a:close/>
                <a:moveTo>
                  <a:pt x="19003" y="17970"/>
                </a:moveTo>
                <a:lnTo>
                  <a:pt x="16268" y="17970"/>
                </a:lnTo>
                <a:lnTo>
                  <a:pt x="16268" y="1997"/>
                </a:lnTo>
                <a:lnTo>
                  <a:pt x="19003" y="1997"/>
                </a:lnTo>
                <a:lnTo>
                  <a:pt x="19003" y="1797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B1DBEB-E948-483D-8EC9-3A1EDEA05EA5}"/>
              </a:ext>
            </a:extLst>
          </p:cNvPr>
          <p:cNvSpPr/>
          <p:nvPr/>
        </p:nvSpPr>
        <p:spPr>
          <a:xfrm>
            <a:off x="7504592" y="4332244"/>
            <a:ext cx="2325074" cy="791302"/>
          </a:xfrm>
          <a:prstGeom prst="rect">
            <a:avLst/>
          </a:prstGeom>
          <a:noFill/>
          <a:ln w="19050">
            <a:solidFill>
              <a:srgbClr val="44546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142">
            <a:extLst>
              <a:ext uri="{FF2B5EF4-FFF2-40B4-BE49-F238E27FC236}">
                <a16:creationId xmlns:a16="http://schemas.microsoft.com/office/drawing/2014/main" id="{2E90152D-E664-4C6F-8CED-6287CF1D5F4E}"/>
              </a:ext>
            </a:extLst>
          </p:cNvPr>
          <p:cNvSpPr txBox="1"/>
          <p:nvPr/>
        </p:nvSpPr>
        <p:spPr>
          <a:xfrm flipH="1">
            <a:off x="7478563" y="4411013"/>
            <a:ext cx="15541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STRONA WWW</a:t>
            </a:r>
          </a:p>
        </p:txBody>
      </p:sp>
      <p:sp>
        <p:nvSpPr>
          <p:cNvPr id="50" name="TextBox 142">
            <a:extLst>
              <a:ext uri="{FF2B5EF4-FFF2-40B4-BE49-F238E27FC236}">
                <a16:creationId xmlns:a16="http://schemas.microsoft.com/office/drawing/2014/main" id="{AAC3FA56-6AE1-4963-BC99-C6D2E0975F9A}"/>
              </a:ext>
            </a:extLst>
          </p:cNvPr>
          <p:cNvSpPr txBox="1"/>
          <p:nvPr/>
        </p:nvSpPr>
        <p:spPr>
          <a:xfrm flipH="1">
            <a:off x="5289872" y="4515510"/>
            <a:ext cx="15541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WEB_SCENARIO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439EF5B-78AB-4E1B-B40E-FF480ED21EEF}"/>
              </a:ext>
            </a:extLst>
          </p:cNvPr>
          <p:cNvCxnSpPr>
            <a:cxnSpLocks/>
          </p:cNvCxnSpPr>
          <p:nvPr/>
        </p:nvCxnSpPr>
        <p:spPr>
          <a:xfrm flipV="1">
            <a:off x="5189484" y="3549602"/>
            <a:ext cx="1" cy="4898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1B7B06-6B98-4A63-A25A-B484DBFAE853}"/>
              </a:ext>
            </a:extLst>
          </p:cNvPr>
          <p:cNvCxnSpPr>
            <a:cxnSpLocks/>
          </p:cNvCxnSpPr>
          <p:nvPr/>
        </p:nvCxnSpPr>
        <p:spPr>
          <a:xfrm>
            <a:off x="5189484" y="3552248"/>
            <a:ext cx="2295609" cy="166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72D8C4-FA59-4707-9A65-E6AF42C5C720}"/>
              </a:ext>
            </a:extLst>
          </p:cNvPr>
          <p:cNvCxnSpPr>
            <a:cxnSpLocks/>
          </p:cNvCxnSpPr>
          <p:nvPr/>
        </p:nvCxnSpPr>
        <p:spPr>
          <a:xfrm>
            <a:off x="5204329" y="4779438"/>
            <a:ext cx="2274234" cy="88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C659A3-9AA8-49FC-A51B-45697A81998E}"/>
              </a:ext>
            </a:extLst>
          </p:cNvPr>
          <p:cNvCxnSpPr>
            <a:cxnSpLocks/>
          </p:cNvCxnSpPr>
          <p:nvPr/>
        </p:nvCxnSpPr>
        <p:spPr>
          <a:xfrm flipV="1">
            <a:off x="5204329" y="4148386"/>
            <a:ext cx="0" cy="6232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A907ACF-DC8A-4440-A2EB-36CA3A0DBA06}"/>
              </a:ext>
            </a:extLst>
          </p:cNvPr>
          <p:cNvCxnSpPr>
            <a:cxnSpLocks/>
          </p:cNvCxnSpPr>
          <p:nvPr/>
        </p:nvCxnSpPr>
        <p:spPr>
          <a:xfrm>
            <a:off x="3622225" y="4134629"/>
            <a:ext cx="1582104" cy="59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0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C95585-DFCA-46C7-946F-6119E74D89A7}"/>
              </a:ext>
            </a:extLst>
          </p:cNvPr>
          <p:cNvSpPr txBox="1"/>
          <p:nvPr/>
        </p:nvSpPr>
        <p:spPr>
          <a:xfrm>
            <a:off x="880057" y="2407001"/>
            <a:ext cx="10390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-18"/>
              </a:rPr>
              <a:t>Systematyczne zbieranie i przetwarzanie danych biorących udział w podejmowaniu decyzji.</a:t>
            </a:r>
          </a:p>
          <a:p>
            <a:endParaRPr lang="pl-PL" sz="2800" dirty="0">
              <a:solidFill>
                <a:schemeClr val="tx2"/>
              </a:solidFill>
              <a:latin typeface="Raleway" panose="020B0503030101060003" pitchFamily="34" charset="-18"/>
            </a:endParaRPr>
          </a:p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-18"/>
              </a:rPr>
              <a:t>Głównym zadaniem monitoringu jest zwiększenie przewidywalności pracy sieci oraz zwiększenie jej niezawodności co bezpośrednio przyczynia się do zmniejszenia kosztów jej utrzymania. </a:t>
            </a:r>
            <a:endParaRPr lang="en-GB" sz="2800" dirty="0">
              <a:solidFill>
                <a:schemeClr val="tx2"/>
              </a:solidFill>
              <a:latin typeface="Raleway" panose="020B0503030101060003" pitchFamily="34" charset="-18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9E7E6C0-E945-417A-B5DC-02916DCA1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57" y="942741"/>
            <a:ext cx="9144000" cy="695929"/>
          </a:xfrm>
        </p:spPr>
        <p:txBody>
          <a:bodyPr>
            <a:noAutofit/>
          </a:bodyPr>
          <a:lstStyle/>
          <a:p>
            <a:pPr algn="l"/>
            <a:r>
              <a:rPr lang="pl-PL" sz="4400" dirty="0">
                <a:solidFill>
                  <a:schemeClr val="tx2"/>
                </a:solidFill>
                <a:latin typeface="Raleway" panose="020B0503030101060003" pitchFamily="34" charset="-18"/>
              </a:rPr>
              <a:t>Czym jest monitoring</a:t>
            </a:r>
            <a:endParaRPr lang="en-GB" sz="4400" dirty="0">
              <a:solidFill>
                <a:schemeClr val="tx2"/>
              </a:solidFill>
              <a:latin typeface="Raleway" panose="020B05030301010600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60390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852541"/>
            <a:ext cx="56036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Zbieranie informacji</a:t>
            </a:r>
          </a:p>
          <a:p>
            <a:r>
              <a:rPr lang="pl-PL" sz="2800" dirty="0">
                <a:solidFill>
                  <a:schemeClr val="tx2"/>
                </a:solidFill>
                <a:latin typeface="Raleway" panose="020B0503030101060003" pitchFamily="34" charset="0"/>
              </a:rPr>
              <a:t>SIMPLE CHECK</a:t>
            </a:r>
            <a:endParaRPr lang="en-US" sz="28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717210" y="2272605"/>
            <a:ext cx="8320258" cy="3259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Pozwala na wykonanie prostych sprawdzeń dostępności urządzeń (nie ma konieczności instalowania agenta ani obsługi SNMP), usług za pomocą protokołów: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UDP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TCP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ICMP (PING)</a:t>
            </a:r>
            <a:endParaRPr lang="en-US" sz="2400" dirty="0">
              <a:solidFill>
                <a:srgbClr val="44546A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97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F0C86E9-34FC-4E4D-B735-4942686C8544}"/>
              </a:ext>
            </a:extLst>
          </p:cNvPr>
          <p:cNvSpPr/>
          <p:nvPr/>
        </p:nvSpPr>
        <p:spPr>
          <a:xfrm>
            <a:off x="0" y="4825496"/>
            <a:ext cx="12192000" cy="2032057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pole tekstowe 6"/>
          <p:cNvSpPr txBox="1"/>
          <p:nvPr/>
        </p:nvSpPr>
        <p:spPr>
          <a:xfrm>
            <a:off x="2462394" y="1589252"/>
            <a:ext cx="7720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chemeClr val="tx2"/>
                </a:solidFill>
                <a:latin typeface="Raleway" panose="020B0503030101060003" pitchFamily="34" charset="-18"/>
              </a:rPr>
              <a:t>Dziękuję za uwagę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E165DB8-A11F-48B8-8842-2FF5E78A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3" y="5211984"/>
            <a:ext cx="1453082" cy="1453082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11175A2-9E95-42C0-B92D-5A0015EC498F}"/>
              </a:ext>
            </a:extLst>
          </p:cNvPr>
          <p:cNvSpPr txBox="1"/>
          <p:nvPr/>
        </p:nvSpPr>
        <p:spPr>
          <a:xfrm>
            <a:off x="4836221" y="2413337"/>
            <a:ext cx="329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>
                <a:solidFill>
                  <a:srgbClr val="44546A"/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2000" dirty="0">
                <a:solidFill>
                  <a:srgbClr val="44546A"/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://mwtc</a:t>
            </a:r>
            <a:r>
              <a:rPr lang="pl-PL" sz="2000">
                <a:solidFill>
                  <a:srgbClr val="44546A"/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.pl</a:t>
            </a:r>
            <a:endParaRPr lang="pl-PL" sz="2000">
              <a:solidFill>
                <a:srgbClr val="44546A"/>
              </a:solidFill>
              <a:latin typeface="Raleway" panose="020B0503030101060003" pitchFamily="34" charset="-18"/>
            </a:endParaRPr>
          </a:p>
          <a:p>
            <a:pPr algn="ctr"/>
            <a:r>
              <a:rPr lang="pl-PL" sz="2000" b="1">
                <a:solidFill>
                  <a:srgbClr val="44546A"/>
                </a:solidFill>
                <a:latin typeface="Raleway" panose="020B0503030101060003" pitchFamily="34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</a:t>
            </a:r>
            <a:r>
              <a:rPr lang="pl-PL" sz="2000">
                <a:solidFill>
                  <a:srgbClr val="44546A"/>
                </a:solidFill>
                <a:latin typeface="Raleway" panose="020B0503030101060003" pitchFamily="34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info@mwtc.pl</a:t>
            </a:r>
            <a:endParaRPr lang="pl-PL" sz="2000">
              <a:solidFill>
                <a:srgbClr val="44546A"/>
              </a:solidFill>
              <a:latin typeface="Raleway" panose="020B0503030101060003" pitchFamily="34" charset="-18"/>
            </a:endParaRPr>
          </a:p>
          <a:p>
            <a:pPr algn="ctr"/>
            <a:r>
              <a:rPr lang="pl-PL" sz="2000">
                <a:solidFill>
                  <a:srgbClr val="44546A"/>
                </a:solidFill>
                <a:latin typeface="Raleway" panose="020B0503030101060003" pitchFamily="34" charset="-18"/>
              </a:rPr>
              <a:t>facebook.com/mwtcPL</a:t>
            </a:r>
            <a:endParaRPr lang="pl-PL" sz="2000" dirty="0">
              <a:solidFill>
                <a:srgbClr val="44546A"/>
              </a:solidFill>
              <a:latin typeface="Raleway" panose="020B0503030101060003" pitchFamily="34" charset="-1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045108-8E6F-C446-A8E8-146DE3ADC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160" y="5938525"/>
            <a:ext cx="2038468" cy="729360"/>
          </a:xfrm>
          <a:prstGeom prst="rect">
            <a:avLst/>
          </a:prstGeom>
        </p:spPr>
      </p:pic>
      <p:pic>
        <p:nvPicPr>
          <p:cNvPr id="17" name="Picture 2" descr="Official version">
            <a:extLst>
              <a:ext uri="{FF2B5EF4-FFF2-40B4-BE49-F238E27FC236}">
                <a16:creationId xmlns:a16="http://schemas.microsoft.com/office/drawing/2014/main" id="{F759729A-ECA1-4211-82D6-A57BD72F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29" y="6153458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02C333-20FA-49F4-9E40-05E9C6D6B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13" y="283995"/>
            <a:ext cx="1723405" cy="8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0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852541"/>
            <a:ext cx="50911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Dlaczego Zabbix ?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1026" name="Picture 2" descr="Official version">
            <a:extLst>
              <a:ext uri="{FF2B5EF4-FFF2-40B4-BE49-F238E27FC236}">
                <a16:creationId xmlns:a16="http://schemas.microsoft.com/office/drawing/2014/main" id="{66A43DD0-3C4C-4924-B4B7-522674A8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62">
            <a:extLst>
              <a:ext uri="{FF2B5EF4-FFF2-40B4-BE49-F238E27FC236}">
                <a16:creationId xmlns:a16="http://schemas.microsoft.com/office/drawing/2014/main" id="{B4323CFE-B641-4EDA-AFB6-7EA33D153995}"/>
              </a:ext>
            </a:extLst>
          </p:cNvPr>
          <p:cNvSpPr/>
          <p:nvPr/>
        </p:nvSpPr>
        <p:spPr>
          <a:xfrm>
            <a:off x="717211" y="3166669"/>
            <a:ext cx="980821" cy="998880"/>
          </a:xfrm>
          <a:prstGeom prst="roundRect">
            <a:avLst>
              <a:gd name="adj" fmla="val 6141"/>
            </a:avLst>
          </a:prstGeom>
          <a:gradFill>
            <a:gsLst>
              <a:gs pos="0">
                <a:schemeClr val="accent1"/>
              </a:gs>
              <a:gs pos="3000">
                <a:srgbClr val="D40000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F0675837-349A-40C5-82CA-61C868497996}"/>
              </a:ext>
            </a:extLst>
          </p:cNvPr>
          <p:cNvSpPr txBox="1"/>
          <p:nvPr/>
        </p:nvSpPr>
        <p:spPr>
          <a:xfrm>
            <a:off x="1978591" y="3150223"/>
            <a:ext cx="3733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Open Source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28" name="TextBox 142">
            <a:extLst>
              <a:ext uri="{FF2B5EF4-FFF2-40B4-BE49-F238E27FC236}">
                <a16:creationId xmlns:a16="http://schemas.microsoft.com/office/drawing/2014/main" id="{D043A65F-26FC-45DF-A7A4-EEFCA587968E}"/>
              </a:ext>
            </a:extLst>
          </p:cNvPr>
          <p:cNvSpPr txBox="1"/>
          <p:nvPr/>
        </p:nvSpPr>
        <p:spPr>
          <a:xfrm flipH="1">
            <a:off x="1969098" y="3515483"/>
            <a:ext cx="3645226" cy="62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Rozwiązanie jest w pełni darmowe, a kod źródłowy otwarty </a:t>
            </a: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GNU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GPL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ounded Rectangle 62">
            <a:extLst>
              <a:ext uri="{FF2B5EF4-FFF2-40B4-BE49-F238E27FC236}">
                <a16:creationId xmlns:a16="http://schemas.microsoft.com/office/drawing/2014/main" id="{E8CA07F7-A477-4735-B3D0-3D6BB9573203}"/>
              </a:ext>
            </a:extLst>
          </p:cNvPr>
          <p:cNvSpPr/>
          <p:nvPr/>
        </p:nvSpPr>
        <p:spPr>
          <a:xfrm>
            <a:off x="717211" y="4658269"/>
            <a:ext cx="980821" cy="998880"/>
          </a:xfrm>
          <a:prstGeom prst="roundRect">
            <a:avLst>
              <a:gd name="adj" fmla="val 6141"/>
            </a:avLst>
          </a:prstGeom>
          <a:gradFill>
            <a:gsLst>
              <a:gs pos="0">
                <a:schemeClr val="accent1"/>
              </a:gs>
              <a:gs pos="3000">
                <a:srgbClr val="D40000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64">
            <a:extLst>
              <a:ext uri="{FF2B5EF4-FFF2-40B4-BE49-F238E27FC236}">
                <a16:creationId xmlns:a16="http://schemas.microsoft.com/office/drawing/2014/main" id="{CA9F2805-4841-40FD-A5E9-6987901F390A}"/>
              </a:ext>
            </a:extLst>
          </p:cNvPr>
          <p:cNvSpPr txBox="1"/>
          <p:nvPr/>
        </p:nvSpPr>
        <p:spPr>
          <a:xfrm>
            <a:off x="1978591" y="4641823"/>
            <a:ext cx="3733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Popularność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36" name="TextBox 142">
            <a:extLst>
              <a:ext uri="{FF2B5EF4-FFF2-40B4-BE49-F238E27FC236}">
                <a16:creationId xmlns:a16="http://schemas.microsoft.com/office/drawing/2014/main" id="{F5EA6CDF-DC80-4DC4-9AA6-8A5CD2C4BE1B}"/>
              </a:ext>
            </a:extLst>
          </p:cNvPr>
          <p:cNvSpPr txBox="1"/>
          <p:nvPr/>
        </p:nvSpPr>
        <p:spPr>
          <a:xfrm flipH="1">
            <a:off x="1969098" y="5007083"/>
            <a:ext cx="3198826" cy="661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Ponad 300 000 wdrożeń na całym świecie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Rounded Rectangle 62">
            <a:extLst>
              <a:ext uri="{FF2B5EF4-FFF2-40B4-BE49-F238E27FC236}">
                <a16:creationId xmlns:a16="http://schemas.microsoft.com/office/drawing/2014/main" id="{BDA41B01-43E4-4539-A96C-0D14522D16B3}"/>
              </a:ext>
            </a:extLst>
          </p:cNvPr>
          <p:cNvSpPr/>
          <p:nvPr/>
        </p:nvSpPr>
        <p:spPr>
          <a:xfrm>
            <a:off x="6096000" y="3177746"/>
            <a:ext cx="980821" cy="998880"/>
          </a:xfrm>
          <a:prstGeom prst="roundRect">
            <a:avLst>
              <a:gd name="adj" fmla="val 6141"/>
            </a:avLst>
          </a:prstGeom>
          <a:gradFill>
            <a:gsLst>
              <a:gs pos="0">
                <a:schemeClr val="accent1"/>
              </a:gs>
              <a:gs pos="3000">
                <a:srgbClr val="D40000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64">
            <a:extLst>
              <a:ext uri="{FF2B5EF4-FFF2-40B4-BE49-F238E27FC236}">
                <a16:creationId xmlns:a16="http://schemas.microsoft.com/office/drawing/2014/main" id="{7754CCC8-3CE0-448F-A314-BDE25FD61E77}"/>
              </a:ext>
            </a:extLst>
          </p:cNvPr>
          <p:cNvSpPr txBox="1"/>
          <p:nvPr/>
        </p:nvSpPr>
        <p:spPr>
          <a:xfrm>
            <a:off x="7357380" y="3161300"/>
            <a:ext cx="3733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Skalowalność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50" name="TextBox 142">
            <a:extLst>
              <a:ext uri="{FF2B5EF4-FFF2-40B4-BE49-F238E27FC236}">
                <a16:creationId xmlns:a16="http://schemas.microsoft.com/office/drawing/2014/main" id="{511ECBF1-CFE1-412D-8078-E68E0A8E146F}"/>
              </a:ext>
            </a:extLst>
          </p:cNvPr>
          <p:cNvSpPr txBox="1"/>
          <p:nvPr/>
        </p:nvSpPr>
        <p:spPr>
          <a:xfrm flipH="1">
            <a:off x="7347887" y="3526560"/>
            <a:ext cx="4366426" cy="514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Wdrożenia monitorujące ponad 100 000 urządzeń o wydajności ponad 3 000 000 zapytań na minutę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62">
            <a:extLst>
              <a:ext uri="{FF2B5EF4-FFF2-40B4-BE49-F238E27FC236}">
                <a16:creationId xmlns:a16="http://schemas.microsoft.com/office/drawing/2014/main" id="{8B286DEE-A66E-4A08-B58A-053DD37ED8AF}"/>
              </a:ext>
            </a:extLst>
          </p:cNvPr>
          <p:cNvSpPr/>
          <p:nvPr/>
        </p:nvSpPr>
        <p:spPr>
          <a:xfrm>
            <a:off x="6096000" y="4669346"/>
            <a:ext cx="980821" cy="998880"/>
          </a:xfrm>
          <a:prstGeom prst="roundRect">
            <a:avLst>
              <a:gd name="adj" fmla="val 6141"/>
            </a:avLst>
          </a:prstGeom>
          <a:gradFill>
            <a:gsLst>
              <a:gs pos="0">
                <a:schemeClr val="accent1"/>
              </a:gs>
              <a:gs pos="3000">
                <a:srgbClr val="D40000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64">
            <a:extLst>
              <a:ext uri="{FF2B5EF4-FFF2-40B4-BE49-F238E27FC236}">
                <a16:creationId xmlns:a16="http://schemas.microsoft.com/office/drawing/2014/main" id="{9784AD4E-20F3-4947-818B-E89DEA84940F}"/>
              </a:ext>
            </a:extLst>
          </p:cNvPr>
          <p:cNvSpPr txBox="1"/>
          <p:nvPr/>
        </p:nvSpPr>
        <p:spPr>
          <a:xfrm>
            <a:off x="7357380" y="4652900"/>
            <a:ext cx="3733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21 lat doświadczenia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id="{245BA212-FE7C-4C31-98DF-6D70A11C5601}"/>
              </a:ext>
            </a:extLst>
          </p:cNvPr>
          <p:cNvSpPr txBox="1"/>
          <p:nvPr/>
        </p:nvSpPr>
        <p:spPr>
          <a:xfrm flipH="1">
            <a:off x="7347887" y="5018160"/>
            <a:ext cx="3644026" cy="661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cechuje duża dojrzałość oraz stabilność działania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6" name="Shape 5269">
            <a:extLst>
              <a:ext uri="{FF2B5EF4-FFF2-40B4-BE49-F238E27FC236}">
                <a16:creationId xmlns:a16="http://schemas.microsoft.com/office/drawing/2014/main" id="{8F9D2DE3-67EE-42B6-96B0-10C79FE52F43}"/>
              </a:ext>
            </a:extLst>
          </p:cNvPr>
          <p:cNvSpPr/>
          <p:nvPr/>
        </p:nvSpPr>
        <p:spPr>
          <a:xfrm>
            <a:off x="6272191" y="3452631"/>
            <a:ext cx="556146" cy="46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34" name="Shape 5454">
            <a:extLst>
              <a:ext uri="{FF2B5EF4-FFF2-40B4-BE49-F238E27FC236}">
                <a16:creationId xmlns:a16="http://schemas.microsoft.com/office/drawing/2014/main" id="{81332E56-11CD-472C-A946-8F83C5B4D512}"/>
              </a:ext>
            </a:extLst>
          </p:cNvPr>
          <p:cNvSpPr/>
          <p:nvPr/>
        </p:nvSpPr>
        <p:spPr>
          <a:xfrm>
            <a:off x="6384538" y="4948188"/>
            <a:ext cx="403744" cy="381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47"/>
                </a:moveTo>
                <a:cubicBezTo>
                  <a:pt x="21600" y="6035"/>
                  <a:pt x="21600" y="6035"/>
                  <a:pt x="21600" y="6035"/>
                </a:cubicBezTo>
                <a:cubicBezTo>
                  <a:pt x="20121" y="6035"/>
                  <a:pt x="20121" y="6035"/>
                  <a:pt x="20121" y="6035"/>
                </a:cubicBezTo>
                <a:cubicBezTo>
                  <a:pt x="20121" y="6353"/>
                  <a:pt x="19825" y="6988"/>
                  <a:pt x="19233" y="6988"/>
                </a:cubicBezTo>
                <a:cubicBezTo>
                  <a:pt x="2071" y="6988"/>
                  <a:pt x="2071" y="6988"/>
                  <a:pt x="2071" y="6988"/>
                </a:cubicBezTo>
                <a:cubicBezTo>
                  <a:pt x="1775" y="6988"/>
                  <a:pt x="1479" y="6353"/>
                  <a:pt x="1479" y="6035"/>
                </a:cubicBezTo>
                <a:cubicBezTo>
                  <a:pt x="0" y="6035"/>
                  <a:pt x="0" y="6035"/>
                  <a:pt x="0" y="6035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10652" y="0"/>
                  <a:pt x="10652" y="0"/>
                  <a:pt x="10652" y="0"/>
                </a:cubicBezTo>
                <a:lnTo>
                  <a:pt x="21600" y="4447"/>
                </a:lnTo>
                <a:close/>
                <a:moveTo>
                  <a:pt x="21600" y="20012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012"/>
                  <a:pt x="0" y="20012"/>
                  <a:pt x="0" y="20012"/>
                </a:cubicBezTo>
                <a:cubicBezTo>
                  <a:pt x="0" y="19694"/>
                  <a:pt x="296" y="19059"/>
                  <a:pt x="592" y="19059"/>
                </a:cubicBezTo>
                <a:cubicBezTo>
                  <a:pt x="20712" y="19059"/>
                  <a:pt x="20712" y="19059"/>
                  <a:pt x="20712" y="19059"/>
                </a:cubicBezTo>
                <a:cubicBezTo>
                  <a:pt x="21008" y="19059"/>
                  <a:pt x="21600" y="19694"/>
                  <a:pt x="21600" y="20012"/>
                </a:cubicBezTo>
                <a:close/>
                <a:moveTo>
                  <a:pt x="5622" y="7624"/>
                </a:moveTo>
                <a:cubicBezTo>
                  <a:pt x="5622" y="16835"/>
                  <a:pt x="5622" y="16835"/>
                  <a:pt x="5622" y="16835"/>
                </a:cubicBezTo>
                <a:cubicBezTo>
                  <a:pt x="7101" y="16835"/>
                  <a:pt x="7101" y="16835"/>
                  <a:pt x="7101" y="16835"/>
                </a:cubicBezTo>
                <a:cubicBezTo>
                  <a:pt x="7101" y="7624"/>
                  <a:pt x="7101" y="7624"/>
                  <a:pt x="7101" y="7624"/>
                </a:cubicBezTo>
                <a:cubicBezTo>
                  <a:pt x="10060" y="7624"/>
                  <a:pt x="10060" y="7624"/>
                  <a:pt x="10060" y="7624"/>
                </a:cubicBezTo>
                <a:cubicBezTo>
                  <a:pt x="10060" y="16835"/>
                  <a:pt x="10060" y="16835"/>
                  <a:pt x="10060" y="16835"/>
                </a:cubicBezTo>
                <a:cubicBezTo>
                  <a:pt x="11540" y="16835"/>
                  <a:pt x="11540" y="16835"/>
                  <a:pt x="11540" y="16835"/>
                </a:cubicBezTo>
                <a:cubicBezTo>
                  <a:pt x="11540" y="7624"/>
                  <a:pt x="11540" y="7624"/>
                  <a:pt x="11540" y="7624"/>
                </a:cubicBezTo>
                <a:cubicBezTo>
                  <a:pt x="14203" y="7624"/>
                  <a:pt x="14203" y="7624"/>
                  <a:pt x="14203" y="7624"/>
                </a:cubicBezTo>
                <a:cubicBezTo>
                  <a:pt x="14203" y="16835"/>
                  <a:pt x="14203" y="16835"/>
                  <a:pt x="14203" y="16835"/>
                </a:cubicBezTo>
                <a:cubicBezTo>
                  <a:pt x="15682" y="16835"/>
                  <a:pt x="15682" y="16835"/>
                  <a:pt x="15682" y="16835"/>
                </a:cubicBezTo>
                <a:cubicBezTo>
                  <a:pt x="15682" y="7624"/>
                  <a:pt x="15682" y="7624"/>
                  <a:pt x="15682" y="7624"/>
                </a:cubicBezTo>
                <a:cubicBezTo>
                  <a:pt x="18641" y="7624"/>
                  <a:pt x="18641" y="7624"/>
                  <a:pt x="18641" y="7624"/>
                </a:cubicBezTo>
                <a:cubicBezTo>
                  <a:pt x="18641" y="16835"/>
                  <a:pt x="18641" y="16835"/>
                  <a:pt x="18641" y="16835"/>
                </a:cubicBezTo>
                <a:cubicBezTo>
                  <a:pt x="19233" y="16835"/>
                  <a:pt x="19233" y="16835"/>
                  <a:pt x="19233" y="16835"/>
                </a:cubicBezTo>
                <a:cubicBezTo>
                  <a:pt x="19825" y="16835"/>
                  <a:pt x="20121" y="17153"/>
                  <a:pt x="20121" y="17788"/>
                </a:cubicBezTo>
                <a:cubicBezTo>
                  <a:pt x="20121" y="18424"/>
                  <a:pt x="20121" y="18424"/>
                  <a:pt x="20121" y="18424"/>
                </a:cubicBezTo>
                <a:cubicBezTo>
                  <a:pt x="1479" y="18424"/>
                  <a:pt x="1479" y="18424"/>
                  <a:pt x="1479" y="18424"/>
                </a:cubicBezTo>
                <a:cubicBezTo>
                  <a:pt x="1479" y="17788"/>
                  <a:pt x="1479" y="17788"/>
                  <a:pt x="1479" y="17788"/>
                </a:cubicBezTo>
                <a:cubicBezTo>
                  <a:pt x="1479" y="17153"/>
                  <a:pt x="1775" y="16835"/>
                  <a:pt x="2071" y="16835"/>
                </a:cubicBezTo>
                <a:cubicBezTo>
                  <a:pt x="2663" y="16835"/>
                  <a:pt x="2663" y="16835"/>
                  <a:pt x="2663" y="16835"/>
                </a:cubicBezTo>
                <a:cubicBezTo>
                  <a:pt x="2663" y="7624"/>
                  <a:pt x="2663" y="7624"/>
                  <a:pt x="2663" y="7624"/>
                </a:cubicBezTo>
                <a:lnTo>
                  <a:pt x="5622" y="7624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57" name="Shape 5365">
            <a:extLst>
              <a:ext uri="{FF2B5EF4-FFF2-40B4-BE49-F238E27FC236}">
                <a16:creationId xmlns:a16="http://schemas.microsoft.com/office/drawing/2014/main" id="{63A59F6D-A4B4-40DA-B850-11E0F5B5FA97}"/>
              </a:ext>
            </a:extLst>
          </p:cNvPr>
          <p:cNvSpPr/>
          <p:nvPr/>
        </p:nvSpPr>
        <p:spPr>
          <a:xfrm>
            <a:off x="989490" y="4904504"/>
            <a:ext cx="436262" cy="469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15" y="12081"/>
                </a:moveTo>
                <a:cubicBezTo>
                  <a:pt x="20815" y="12447"/>
                  <a:pt x="20815" y="12814"/>
                  <a:pt x="20815" y="13180"/>
                </a:cubicBezTo>
                <a:cubicBezTo>
                  <a:pt x="20815" y="13546"/>
                  <a:pt x="20815" y="14278"/>
                  <a:pt x="20422" y="15010"/>
                </a:cubicBezTo>
                <a:cubicBezTo>
                  <a:pt x="20422" y="15010"/>
                  <a:pt x="20422" y="15376"/>
                  <a:pt x="20422" y="15376"/>
                </a:cubicBezTo>
                <a:cubicBezTo>
                  <a:pt x="20422" y="16475"/>
                  <a:pt x="20029" y="17207"/>
                  <a:pt x="19636" y="17939"/>
                </a:cubicBezTo>
                <a:cubicBezTo>
                  <a:pt x="19636" y="20136"/>
                  <a:pt x="17673" y="21600"/>
                  <a:pt x="15316" y="21600"/>
                </a:cubicBezTo>
                <a:cubicBezTo>
                  <a:pt x="14531" y="21600"/>
                  <a:pt x="14531" y="21600"/>
                  <a:pt x="14531" y="21600"/>
                </a:cubicBezTo>
                <a:cubicBezTo>
                  <a:pt x="13353" y="21600"/>
                  <a:pt x="13353" y="21600"/>
                  <a:pt x="13353" y="21600"/>
                </a:cubicBezTo>
                <a:cubicBezTo>
                  <a:pt x="11389" y="21600"/>
                  <a:pt x="9425" y="21234"/>
                  <a:pt x="7855" y="20502"/>
                </a:cubicBezTo>
                <a:cubicBezTo>
                  <a:pt x="7462" y="20502"/>
                  <a:pt x="6284" y="20136"/>
                  <a:pt x="5891" y="20136"/>
                </a:cubicBezTo>
                <a:cubicBezTo>
                  <a:pt x="1571" y="20136"/>
                  <a:pt x="1571" y="20136"/>
                  <a:pt x="1571" y="20136"/>
                </a:cubicBezTo>
                <a:cubicBezTo>
                  <a:pt x="785" y="20136"/>
                  <a:pt x="0" y="19403"/>
                  <a:pt x="0" y="18305"/>
                </a:cubicBezTo>
                <a:cubicBezTo>
                  <a:pt x="0" y="9885"/>
                  <a:pt x="0" y="9885"/>
                  <a:pt x="0" y="9885"/>
                </a:cubicBezTo>
                <a:cubicBezTo>
                  <a:pt x="0" y="9153"/>
                  <a:pt x="785" y="8420"/>
                  <a:pt x="1571" y="8420"/>
                </a:cubicBezTo>
                <a:cubicBezTo>
                  <a:pt x="5498" y="8420"/>
                  <a:pt x="5498" y="8420"/>
                  <a:pt x="5498" y="8420"/>
                </a:cubicBezTo>
                <a:cubicBezTo>
                  <a:pt x="6284" y="8054"/>
                  <a:pt x="7069" y="6956"/>
                  <a:pt x="7462" y="6224"/>
                </a:cubicBezTo>
                <a:cubicBezTo>
                  <a:pt x="7855" y="5858"/>
                  <a:pt x="8247" y="5125"/>
                  <a:pt x="9033" y="4759"/>
                </a:cubicBezTo>
                <a:cubicBezTo>
                  <a:pt x="9818" y="3661"/>
                  <a:pt x="9425" y="1831"/>
                  <a:pt x="10604" y="366"/>
                </a:cubicBezTo>
                <a:cubicBezTo>
                  <a:pt x="10996" y="0"/>
                  <a:pt x="11389" y="0"/>
                  <a:pt x="12175" y="0"/>
                </a:cubicBezTo>
                <a:cubicBezTo>
                  <a:pt x="13353" y="0"/>
                  <a:pt x="14924" y="366"/>
                  <a:pt x="15709" y="1831"/>
                </a:cubicBezTo>
                <a:cubicBezTo>
                  <a:pt x="16102" y="2563"/>
                  <a:pt x="16102" y="3295"/>
                  <a:pt x="16102" y="4027"/>
                </a:cubicBezTo>
                <a:cubicBezTo>
                  <a:pt x="16102" y="5125"/>
                  <a:pt x="15709" y="5858"/>
                  <a:pt x="15316" y="6590"/>
                </a:cubicBezTo>
                <a:cubicBezTo>
                  <a:pt x="17673" y="6590"/>
                  <a:pt x="17673" y="6590"/>
                  <a:pt x="17673" y="6590"/>
                </a:cubicBezTo>
                <a:cubicBezTo>
                  <a:pt x="19636" y="6590"/>
                  <a:pt x="21600" y="8054"/>
                  <a:pt x="21600" y="9885"/>
                </a:cubicBezTo>
                <a:cubicBezTo>
                  <a:pt x="21600" y="10617"/>
                  <a:pt x="21207" y="11349"/>
                  <a:pt x="20815" y="12081"/>
                </a:cubicBezTo>
                <a:close/>
                <a:moveTo>
                  <a:pt x="2749" y="16841"/>
                </a:moveTo>
                <a:cubicBezTo>
                  <a:pt x="1964" y="16841"/>
                  <a:pt x="1571" y="17207"/>
                  <a:pt x="1571" y="17573"/>
                </a:cubicBezTo>
                <a:cubicBezTo>
                  <a:pt x="1571" y="17939"/>
                  <a:pt x="1964" y="18305"/>
                  <a:pt x="2749" y="18305"/>
                </a:cubicBezTo>
                <a:cubicBezTo>
                  <a:pt x="3142" y="18305"/>
                  <a:pt x="3535" y="17939"/>
                  <a:pt x="3535" y="17573"/>
                </a:cubicBezTo>
                <a:cubicBezTo>
                  <a:pt x="3535" y="17207"/>
                  <a:pt x="3142" y="16841"/>
                  <a:pt x="2749" y="16841"/>
                </a:cubicBezTo>
                <a:close/>
                <a:moveTo>
                  <a:pt x="17673" y="8420"/>
                </a:moveTo>
                <a:cubicBezTo>
                  <a:pt x="12960" y="8420"/>
                  <a:pt x="12960" y="8420"/>
                  <a:pt x="12960" y="8420"/>
                </a:cubicBezTo>
                <a:cubicBezTo>
                  <a:pt x="12960" y="6956"/>
                  <a:pt x="14138" y="5858"/>
                  <a:pt x="14138" y="4027"/>
                </a:cubicBezTo>
                <a:cubicBezTo>
                  <a:pt x="14138" y="2563"/>
                  <a:pt x="14138" y="1831"/>
                  <a:pt x="12175" y="1831"/>
                </a:cubicBezTo>
                <a:cubicBezTo>
                  <a:pt x="10996" y="2563"/>
                  <a:pt x="11782" y="4393"/>
                  <a:pt x="10211" y="5858"/>
                </a:cubicBezTo>
                <a:cubicBezTo>
                  <a:pt x="9818" y="6224"/>
                  <a:pt x="9425" y="6590"/>
                  <a:pt x="9033" y="6956"/>
                </a:cubicBezTo>
                <a:cubicBezTo>
                  <a:pt x="8640" y="7688"/>
                  <a:pt x="6676" y="9885"/>
                  <a:pt x="5891" y="9885"/>
                </a:cubicBezTo>
                <a:cubicBezTo>
                  <a:pt x="5105" y="9885"/>
                  <a:pt x="5105" y="9885"/>
                  <a:pt x="5105" y="9885"/>
                </a:cubicBezTo>
                <a:cubicBezTo>
                  <a:pt x="5105" y="18305"/>
                  <a:pt x="5105" y="18305"/>
                  <a:pt x="5105" y="18305"/>
                </a:cubicBezTo>
                <a:cubicBezTo>
                  <a:pt x="5891" y="18305"/>
                  <a:pt x="5891" y="18305"/>
                  <a:pt x="5891" y="18305"/>
                </a:cubicBezTo>
                <a:cubicBezTo>
                  <a:pt x="6676" y="18305"/>
                  <a:pt x="7855" y="19037"/>
                  <a:pt x="8640" y="19037"/>
                </a:cubicBezTo>
                <a:cubicBezTo>
                  <a:pt x="10211" y="19769"/>
                  <a:pt x="11782" y="20136"/>
                  <a:pt x="13353" y="20136"/>
                </a:cubicBezTo>
                <a:cubicBezTo>
                  <a:pt x="14924" y="20136"/>
                  <a:pt x="14924" y="20136"/>
                  <a:pt x="14924" y="20136"/>
                </a:cubicBezTo>
                <a:cubicBezTo>
                  <a:pt x="16495" y="20136"/>
                  <a:pt x="17673" y="19403"/>
                  <a:pt x="17673" y="17939"/>
                </a:cubicBezTo>
                <a:cubicBezTo>
                  <a:pt x="17673" y="17573"/>
                  <a:pt x="17673" y="17207"/>
                  <a:pt x="17673" y="17207"/>
                </a:cubicBezTo>
                <a:cubicBezTo>
                  <a:pt x="18458" y="16841"/>
                  <a:pt x="18458" y="16108"/>
                  <a:pt x="18458" y="15376"/>
                </a:cubicBezTo>
                <a:cubicBezTo>
                  <a:pt x="18458" y="15010"/>
                  <a:pt x="18458" y="15010"/>
                  <a:pt x="18458" y="14644"/>
                </a:cubicBezTo>
                <a:cubicBezTo>
                  <a:pt x="18851" y="14278"/>
                  <a:pt x="19244" y="13546"/>
                  <a:pt x="19244" y="13180"/>
                </a:cubicBezTo>
                <a:cubicBezTo>
                  <a:pt x="19244" y="12447"/>
                  <a:pt x="18851" y="12081"/>
                  <a:pt x="18458" y="11715"/>
                </a:cubicBezTo>
                <a:cubicBezTo>
                  <a:pt x="19244" y="11715"/>
                  <a:pt x="19636" y="10617"/>
                  <a:pt x="19636" y="9885"/>
                </a:cubicBezTo>
                <a:cubicBezTo>
                  <a:pt x="19636" y="9153"/>
                  <a:pt x="18851" y="8420"/>
                  <a:pt x="17673" y="842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pic>
        <p:nvPicPr>
          <p:cNvPr id="59" name="Grafika 58">
            <a:extLst>
              <a:ext uri="{FF2B5EF4-FFF2-40B4-BE49-F238E27FC236}">
                <a16:creationId xmlns:a16="http://schemas.microsoft.com/office/drawing/2014/main" id="{C257DDCF-191D-4618-B1F2-4AE6776FC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068" y="3177746"/>
            <a:ext cx="755268" cy="8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312336" y="265622"/>
            <a:ext cx="50911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Raleway" panose="020B0503030101060003" pitchFamily="34" charset="0"/>
              </a:rPr>
              <a:t>Funkcjonalność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32">
            <a:extLst>
              <a:ext uri="{FF2B5EF4-FFF2-40B4-BE49-F238E27FC236}">
                <a16:creationId xmlns:a16="http://schemas.microsoft.com/office/drawing/2014/main" id="{25802484-6259-412A-8267-A91A5A79BD8C}"/>
              </a:ext>
            </a:extLst>
          </p:cNvPr>
          <p:cNvSpPr txBox="1"/>
          <p:nvPr/>
        </p:nvSpPr>
        <p:spPr>
          <a:xfrm>
            <a:off x="1171835" y="1600740"/>
            <a:ext cx="25694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Zbieranie informacji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41" name="TextBox 142">
            <a:extLst>
              <a:ext uri="{FF2B5EF4-FFF2-40B4-BE49-F238E27FC236}">
                <a16:creationId xmlns:a16="http://schemas.microsoft.com/office/drawing/2014/main" id="{131479AC-D35E-4599-BB89-9E1C60DBBFEF}"/>
              </a:ext>
            </a:extLst>
          </p:cNvPr>
          <p:cNvSpPr txBox="1"/>
          <p:nvPr/>
        </p:nvSpPr>
        <p:spPr>
          <a:xfrm flipH="1">
            <a:off x="1171835" y="2035853"/>
            <a:ext cx="243474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Urządzenia</a:t>
            </a: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Systemy</a:t>
            </a: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Aplikacje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TextBox 334">
            <a:extLst>
              <a:ext uri="{FF2B5EF4-FFF2-40B4-BE49-F238E27FC236}">
                <a16:creationId xmlns:a16="http://schemas.microsoft.com/office/drawing/2014/main" id="{92F05FDB-008A-4A09-8662-8D4CA9B62FC0}"/>
              </a:ext>
            </a:extLst>
          </p:cNvPr>
          <p:cNvSpPr txBox="1"/>
          <p:nvPr/>
        </p:nvSpPr>
        <p:spPr>
          <a:xfrm>
            <a:off x="312336" y="13399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01</a:t>
            </a:r>
          </a:p>
        </p:txBody>
      </p:sp>
      <p:sp>
        <p:nvSpPr>
          <p:cNvPr id="45" name="TextBox 332">
            <a:extLst>
              <a:ext uri="{FF2B5EF4-FFF2-40B4-BE49-F238E27FC236}">
                <a16:creationId xmlns:a16="http://schemas.microsoft.com/office/drawing/2014/main" id="{E5FD0B14-83F9-45DE-AAED-4925B46D33A0}"/>
              </a:ext>
            </a:extLst>
          </p:cNvPr>
          <p:cNvSpPr txBox="1"/>
          <p:nvPr/>
        </p:nvSpPr>
        <p:spPr>
          <a:xfrm>
            <a:off x="4934754" y="1600740"/>
            <a:ext cx="30059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Wykrywanie Problemów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46" name="TextBox 142">
            <a:extLst>
              <a:ext uri="{FF2B5EF4-FFF2-40B4-BE49-F238E27FC236}">
                <a16:creationId xmlns:a16="http://schemas.microsoft.com/office/drawing/2014/main" id="{19B5762D-09AF-4F1F-81E2-36157A9591C3}"/>
              </a:ext>
            </a:extLst>
          </p:cNvPr>
          <p:cNvSpPr txBox="1"/>
          <p:nvPr/>
        </p:nvSpPr>
        <p:spPr>
          <a:xfrm flipH="1">
            <a:off x="4934754" y="2035853"/>
            <a:ext cx="29546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Problemy wykrywane są na podstawie wcześniej zdefiniowanych progów, warunków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TextBox 334">
            <a:extLst>
              <a:ext uri="{FF2B5EF4-FFF2-40B4-BE49-F238E27FC236}">
                <a16:creationId xmlns:a16="http://schemas.microsoft.com/office/drawing/2014/main" id="{77B949F7-ACFC-4212-83CB-B1A041AF4C6D}"/>
              </a:ext>
            </a:extLst>
          </p:cNvPr>
          <p:cNvSpPr txBox="1"/>
          <p:nvPr/>
        </p:nvSpPr>
        <p:spPr>
          <a:xfrm>
            <a:off x="4052733" y="13399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2</a:t>
            </a:r>
            <a:endParaRPr lang="en-US" sz="5400" dirty="0">
              <a:solidFill>
                <a:srgbClr val="D40000"/>
              </a:solidFill>
            </a:endParaRPr>
          </a:p>
        </p:txBody>
      </p:sp>
      <p:sp>
        <p:nvSpPr>
          <p:cNvPr id="52" name="TextBox 332">
            <a:extLst>
              <a:ext uri="{FF2B5EF4-FFF2-40B4-BE49-F238E27FC236}">
                <a16:creationId xmlns:a16="http://schemas.microsoft.com/office/drawing/2014/main" id="{A8E4ACDC-F524-402A-B485-05957C773F9F}"/>
              </a:ext>
            </a:extLst>
          </p:cNvPr>
          <p:cNvSpPr txBox="1"/>
          <p:nvPr/>
        </p:nvSpPr>
        <p:spPr>
          <a:xfrm>
            <a:off x="9111649" y="1600740"/>
            <a:ext cx="16768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Wizualizacja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55" name="TextBox 142">
            <a:extLst>
              <a:ext uri="{FF2B5EF4-FFF2-40B4-BE49-F238E27FC236}">
                <a16:creationId xmlns:a16="http://schemas.microsoft.com/office/drawing/2014/main" id="{77480F76-8FAB-422A-BF5E-AB7B731FED6B}"/>
              </a:ext>
            </a:extLst>
          </p:cNvPr>
          <p:cNvSpPr txBox="1"/>
          <p:nvPr/>
        </p:nvSpPr>
        <p:spPr>
          <a:xfrm flipH="1">
            <a:off x="9111648" y="2035853"/>
            <a:ext cx="276801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Interfejs webowy oferujący wiele wygodnych metod na zaprezentowanie zgromadzonych danych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TextBox 334">
            <a:extLst>
              <a:ext uri="{FF2B5EF4-FFF2-40B4-BE49-F238E27FC236}">
                <a16:creationId xmlns:a16="http://schemas.microsoft.com/office/drawing/2014/main" id="{11F063DC-779B-417A-9031-B80B012AEE49}"/>
              </a:ext>
            </a:extLst>
          </p:cNvPr>
          <p:cNvSpPr txBox="1"/>
          <p:nvPr/>
        </p:nvSpPr>
        <p:spPr>
          <a:xfrm>
            <a:off x="8252150" y="13399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3</a:t>
            </a:r>
            <a:endParaRPr lang="en-US" sz="5400" dirty="0">
              <a:solidFill>
                <a:srgbClr val="D40000"/>
              </a:solidFill>
            </a:endParaRPr>
          </a:p>
        </p:txBody>
      </p:sp>
      <p:sp>
        <p:nvSpPr>
          <p:cNvPr id="60" name="TextBox 332">
            <a:extLst>
              <a:ext uri="{FF2B5EF4-FFF2-40B4-BE49-F238E27FC236}">
                <a16:creationId xmlns:a16="http://schemas.microsoft.com/office/drawing/2014/main" id="{3E76766B-A963-473C-88F0-93DE4D1ED30B}"/>
              </a:ext>
            </a:extLst>
          </p:cNvPr>
          <p:cNvSpPr txBox="1"/>
          <p:nvPr/>
        </p:nvSpPr>
        <p:spPr>
          <a:xfrm>
            <a:off x="1171835" y="3408840"/>
            <a:ext cx="25694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Powiadamianie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61" name="TextBox 142">
            <a:extLst>
              <a:ext uri="{FF2B5EF4-FFF2-40B4-BE49-F238E27FC236}">
                <a16:creationId xmlns:a16="http://schemas.microsoft.com/office/drawing/2014/main" id="{DD7005BA-292D-4B48-8285-5AEE068F28D2}"/>
              </a:ext>
            </a:extLst>
          </p:cNvPr>
          <p:cNvSpPr txBox="1"/>
          <p:nvPr/>
        </p:nvSpPr>
        <p:spPr>
          <a:xfrm flipH="1">
            <a:off x="1171835" y="3843953"/>
            <a:ext cx="243474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Informowanie delegowanych osób o zdarzeniach za pomocą wielu kanałów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334">
            <a:extLst>
              <a:ext uri="{FF2B5EF4-FFF2-40B4-BE49-F238E27FC236}">
                <a16:creationId xmlns:a16="http://schemas.microsoft.com/office/drawing/2014/main" id="{D8CB002B-A4F8-493C-874D-63B19E83E752}"/>
              </a:ext>
            </a:extLst>
          </p:cNvPr>
          <p:cNvSpPr txBox="1"/>
          <p:nvPr/>
        </p:nvSpPr>
        <p:spPr>
          <a:xfrm>
            <a:off x="312336" y="31480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4</a:t>
            </a:r>
            <a:endParaRPr lang="en-US" sz="5400" dirty="0">
              <a:solidFill>
                <a:srgbClr val="D40000"/>
              </a:solidFill>
            </a:endParaRPr>
          </a:p>
        </p:txBody>
      </p:sp>
      <p:sp>
        <p:nvSpPr>
          <p:cNvPr id="63" name="TextBox 332">
            <a:extLst>
              <a:ext uri="{FF2B5EF4-FFF2-40B4-BE49-F238E27FC236}">
                <a16:creationId xmlns:a16="http://schemas.microsoft.com/office/drawing/2014/main" id="{A2FED002-697E-4580-B7A5-D04F454DAA6B}"/>
              </a:ext>
            </a:extLst>
          </p:cNvPr>
          <p:cNvSpPr txBox="1"/>
          <p:nvPr/>
        </p:nvSpPr>
        <p:spPr>
          <a:xfrm>
            <a:off x="4934754" y="3408840"/>
            <a:ext cx="31600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Szyfrowana komunikacja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64" name="TextBox 142">
            <a:extLst>
              <a:ext uri="{FF2B5EF4-FFF2-40B4-BE49-F238E27FC236}">
                <a16:creationId xmlns:a16="http://schemas.microsoft.com/office/drawing/2014/main" id="{ECCDA1F5-D4B2-44E2-A2EE-78848284B103}"/>
              </a:ext>
            </a:extLst>
          </p:cNvPr>
          <p:cNvSpPr txBox="1"/>
          <p:nvPr/>
        </p:nvSpPr>
        <p:spPr>
          <a:xfrm flipH="1">
            <a:off x="4934753" y="3843953"/>
            <a:ext cx="30286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Zabezpieczona komunikacja pomiędzy elementami systemu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5" name="TextBox 334">
            <a:extLst>
              <a:ext uri="{FF2B5EF4-FFF2-40B4-BE49-F238E27FC236}">
                <a16:creationId xmlns:a16="http://schemas.microsoft.com/office/drawing/2014/main" id="{B2B4C44C-B130-460D-A867-84B8855DB85D}"/>
              </a:ext>
            </a:extLst>
          </p:cNvPr>
          <p:cNvSpPr txBox="1"/>
          <p:nvPr/>
        </p:nvSpPr>
        <p:spPr>
          <a:xfrm>
            <a:off x="4052733" y="31480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5</a:t>
            </a:r>
            <a:endParaRPr lang="en-US" sz="5400" dirty="0">
              <a:solidFill>
                <a:srgbClr val="D40000"/>
              </a:solidFill>
            </a:endParaRPr>
          </a:p>
        </p:txBody>
      </p:sp>
      <p:sp>
        <p:nvSpPr>
          <p:cNvPr id="66" name="TextBox 332">
            <a:extLst>
              <a:ext uri="{FF2B5EF4-FFF2-40B4-BE49-F238E27FC236}">
                <a16:creationId xmlns:a16="http://schemas.microsoft.com/office/drawing/2014/main" id="{D149B801-F581-4AED-B7D5-B6432E15556A}"/>
              </a:ext>
            </a:extLst>
          </p:cNvPr>
          <p:cNvSpPr txBox="1"/>
          <p:nvPr/>
        </p:nvSpPr>
        <p:spPr>
          <a:xfrm>
            <a:off x="9111649" y="3408840"/>
            <a:ext cx="2768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Łatwość Wdrożenia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67" name="TextBox 142">
            <a:extLst>
              <a:ext uri="{FF2B5EF4-FFF2-40B4-BE49-F238E27FC236}">
                <a16:creationId xmlns:a16="http://schemas.microsoft.com/office/drawing/2014/main" id="{2A880919-8DD0-406A-A47C-60CEC5279049}"/>
              </a:ext>
            </a:extLst>
          </p:cNvPr>
          <p:cNvSpPr txBox="1"/>
          <p:nvPr/>
        </p:nvSpPr>
        <p:spPr>
          <a:xfrm flipH="1">
            <a:off x="9111648" y="3843953"/>
            <a:ext cx="27680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Szybka instalacja</a:t>
            </a: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Obsługa Template’ów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334">
            <a:extLst>
              <a:ext uri="{FF2B5EF4-FFF2-40B4-BE49-F238E27FC236}">
                <a16:creationId xmlns:a16="http://schemas.microsoft.com/office/drawing/2014/main" id="{6551D63D-FBA8-44CB-8FC6-A6743806AB80}"/>
              </a:ext>
            </a:extLst>
          </p:cNvPr>
          <p:cNvSpPr txBox="1"/>
          <p:nvPr/>
        </p:nvSpPr>
        <p:spPr>
          <a:xfrm>
            <a:off x="8252150" y="31480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6</a:t>
            </a:r>
            <a:endParaRPr lang="en-US" sz="5400" dirty="0">
              <a:solidFill>
                <a:srgbClr val="D40000"/>
              </a:solidFill>
            </a:endParaRPr>
          </a:p>
        </p:txBody>
      </p:sp>
      <p:sp>
        <p:nvSpPr>
          <p:cNvPr id="69" name="TextBox 332">
            <a:extLst>
              <a:ext uri="{FF2B5EF4-FFF2-40B4-BE49-F238E27FC236}">
                <a16:creationId xmlns:a16="http://schemas.microsoft.com/office/drawing/2014/main" id="{53CA2C05-2169-4079-BAEA-528DA44A2294}"/>
              </a:ext>
            </a:extLst>
          </p:cNvPr>
          <p:cNvSpPr txBox="1"/>
          <p:nvPr/>
        </p:nvSpPr>
        <p:spPr>
          <a:xfrm>
            <a:off x="1171835" y="5216940"/>
            <a:ext cx="25694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Automatyzacja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70" name="TextBox 142">
            <a:extLst>
              <a:ext uri="{FF2B5EF4-FFF2-40B4-BE49-F238E27FC236}">
                <a16:creationId xmlns:a16="http://schemas.microsoft.com/office/drawing/2014/main" id="{AA96E6C2-2A3B-48C1-BF5B-77935E98E72D}"/>
              </a:ext>
            </a:extLst>
          </p:cNvPr>
          <p:cNvSpPr txBox="1"/>
          <p:nvPr/>
        </p:nvSpPr>
        <p:spPr>
          <a:xfrm flipH="1">
            <a:off x="1171835" y="5652053"/>
            <a:ext cx="281891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Automatyczne akcje dodawania, usuwania i modyfikacji monitorowanych elementów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334">
            <a:extLst>
              <a:ext uri="{FF2B5EF4-FFF2-40B4-BE49-F238E27FC236}">
                <a16:creationId xmlns:a16="http://schemas.microsoft.com/office/drawing/2014/main" id="{37D7CA48-320E-452A-A963-E8CAC71628E2}"/>
              </a:ext>
            </a:extLst>
          </p:cNvPr>
          <p:cNvSpPr txBox="1"/>
          <p:nvPr/>
        </p:nvSpPr>
        <p:spPr>
          <a:xfrm>
            <a:off x="312336" y="49561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7</a:t>
            </a:r>
            <a:endParaRPr lang="en-US" sz="5400" dirty="0">
              <a:solidFill>
                <a:srgbClr val="D40000"/>
              </a:solidFill>
            </a:endParaRPr>
          </a:p>
        </p:txBody>
      </p:sp>
      <p:sp>
        <p:nvSpPr>
          <p:cNvPr id="72" name="TextBox 332">
            <a:extLst>
              <a:ext uri="{FF2B5EF4-FFF2-40B4-BE49-F238E27FC236}">
                <a16:creationId xmlns:a16="http://schemas.microsoft.com/office/drawing/2014/main" id="{367F45FD-ED83-4341-A206-2604D245F6A4}"/>
              </a:ext>
            </a:extLst>
          </p:cNvPr>
          <p:cNvSpPr txBox="1"/>
          <p:nvPr/>
        </p:nvSpPr>
        <p:spPr>
          <a:xfrm>
            <a:off x="4934754" y="5216940"/>
            <a:ext cx="35216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  <a:latin typeface="Raleway" panose="020B0503030101060003" pitchFamily="34" charset="0"/>
              </a:rPr>
              <a:t>Rozproszone monitorowanie</a:t>
            </a:r>
            <a:endParaRPr lang="en-US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73" name="TextBox 142">
            <a:extLst>
              <a:ext uri="{FF2B5EF4-FFF2-40B4-BE49-F238E27FC236}">
                <a16:creationId xmlns:a16="http://schemas.microsoft.com/office/drawing/2014/main" id="{E4516DD0-2FEA-416B-BB76-A35870F31B1F}"/>
              </a:ext>
            </a:extLst>
          </p:cNvPr>
          <p:cNvSpPr txBox="1"/>
          <p:nvPr/>
        </p:nvSpPr>
        <p:spPr>
          <a:xfrm flipH="1">
            <a:off x="4934753" y="5652053"/>
            <a:ext cx="30286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Możliwość prawie dowolnego skalowania systemu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4" name="TextBox 334">
            <a:extLst>
              <a:ext uri="{FF2B5EF4-FFF2-40B4-BE49-F238E27FC236}">
                <a16:creationId xmlns:a16="http://schemas.microsoft.com/office/drawing/2014/main" id="{FE8ACE40-5013-43D4-B1B8-D145867CDD3A}"/>
              </a:ext>
            </a:extLst>
          </p:cNvPr>
          <p:cNvSpPr txBox="1"/>
          <p:nvPr/>
        </p:nvSpPr>
        <p:spPr>
          <a:xfrm>
            <a:off x="4052733" y="49561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8</a:t>
            </a:r>
            <a:endParaRPr lang="en-US" sz="5400" dirty="0">
              <a:solidFill>
                <a:srgbClr val="D40000"/>
              </a:solidFill>
            </a:endParaRPr>
          </a:p>
        </p:txBody>
      </p:sp>
      <p:sp>
        <p:nvSpPr>
          <p:cNvPr id="75" name="TextBox 332">
            <a:extLst>
              <a:ext uri="{FF2B5EF4-FFF2-40B4-BE49-F238E27FC236}">
                <a16:creationId xmlns:a16="http://schemas.microsoft.com/office/drawing/2014/main" id="{6BD80992-7010-4A7D-A6D2-12185250DF02}"/>
              </a:ext>
            </a:extLst>
          </p:cNvPr>
          <p:cNvSpPr txBox="1"/>
          <p:nvPr/>
        </p:nvSpPr>
        <p:spPr>
          <a:xfrm>
            <a:off x="9111649" y="5216940"/>
            <a:ext cx="2768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latin typeface="Raleway" panose="020B0503030101060003" pitchFamily="34" charset="0"/>
              </a:rPr>
              <a:t>Dostępne API</a:t>
            </a:r>
            <a:endParaRPr lang="en-US" sz="2000" b="1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76" name="TextBox 142">
            <a:extLst>
              <a:ext uri="{FF2B5EF4-FFF2-40B4-BE49-F238E27FC236}">
                <a16:creationId xmlns:a16="http://schemas.microsoft.com/office/drawing/2014/main" id="{656E3905-3A17-4F96-8278-C54CE9028811}"/>
              </a:ext>
            </a:extLst>
          </p:cNvPr>
          <p:cNvSpPr txBox="1"/>
          <p:nvPr/>
        </p:nvSpPr>
        <p:spPr>
          <a:xfrm flipH="1">
            <a:off x="9111648" y="5652053"/>
            <a:ext cx="27680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Możliwość integracji z innymi systemami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7" name="TextBox 334">
            <a:extLst>
              <a:ext uri="{FF2B5EF4-FFF2-40B4-BE49-F238E27FC236}">
                <a16:creationId xmlns:a16="http://schemas.microsoft.com/office/drawing/2014/main" id="{D15E9577-DD1E-4D94-8D98-575BD30E3E7F}"/>
              </a:ext>
            </a:extLst>
          </p:cNvPr>
          <p:cNvSpPr txBox="1"/>
          <p:nvPr/>
        </p:nvSpPr>
        <p:spPr>
          <a:xfrm>
            <a:off x="8252150" y="4956174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D40000"/>
                </a:solidFill>
              </a:rPr>
              <a:t>0</a:t>
            </a:r>
            <a:r>
              <a:rPr lang="pl-PL" sz="5400" dirty="0">
                <a:solidFill>
                  <a:srgbClr val="D40000"/>
                </a:solidFill>
              </a:rPr>
              <a:t>9</a:t>
            </a:r>
            <a:endParaRPr lang="en-US" sz="5400" dirty="0">
              <a:solidFill>
                <a:srgbClr val="D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8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0" y="444168"/>
            <a:ext cx="757453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Elementy systemu - serwer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AC6C5F-1FC3-4628-97E0-EFFB13B49CC5}"/>
              </a:ext>
            </a:extLst>
          </p:cNvPr>
          <p:cNvSpPr/>
          <p:nvPr/>
        </p:nvSpPr>
        <p:spPr>
          <a:xfrm>
            <a:off x="4671473" y="1635711"/>
            <a:ext cx="2450237" cy="116297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4950180" y="2033782"/>
            <a:ext cx="1892825" cy="36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BAZA DANYCH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E75E57-B0CF-42DF-B2BB-740411600F38}"/>
              </a:ext>
            </a:extLst>
          </p:cNvPr>
          <p:cNvSpPr/>
          <p:nvPr/>
        </p:nvSpPr>
        <p:spPr>
          <a:xfrm>
            <a:off x="711832" y="1635711"/>
            <a:ext cx="2450237" cy="116297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42">
            <a:extLst>
              <a:ext uri="{FF2B5EF4-FFF2-40B4-BE49-F238E27FC236}">
                <a16:creationId xmlns:a16="http://schemas.microsoft.com/office/drawing/2014/main" id="{4BE04F21-93A8-45BD-A0DD-1BB9BA8519E8}"/>
              </a:ext>
            </a:extLst>
          </p:cNvPr>
          <p:cNvSpPr txBox="1"/>
          <p:nvPr/>
        </p:nvSpPr>
        <p:spPr>
          <a:xfrm flipH="1">
            <a:off x="990539" y="2033782"/>
            <a:ext cx="1892825" cy="36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BDD644-F59F-41F0-8674-6743766F4AD7}"/>
              </a:ext>
            </a:extLst>
          </p:cNvPr>
          <p:cNvSpPr/>
          <p:nvPr/>
        </p:nvSpPr>
        <p:spPr>
          <a:xfrm>
            <a:off x="8631114" y="1635711"/>
            <a:ext cx="2450237" cy="116297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42">
            <a:extLst>
              <a:ext uri="{FF2B5EF4-FFF2-40B4-BE49-F238E27FC236}">
                <a16:creationId xmlns:a16="http://schemas.microsoft.com/office/drawing/2014/main" id="{1C07C7A2-1EA3-4AEB-A1C6-0412CF675386}"/>
              </a:ext>
            </a:extLst>
          </p:cNvPr>
          <p:cNvSpPr txBox="1"/>
          <p:nvPr/>
        </p:nvSpPr>
        <p:spPr>
          <a:xfrm flipH="1">
            <a:off x="8770467" y="2034578"/>
            <a:ext cx="2171530" cy="36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FRONTEND WWW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67BFE-1BEE-4FDA-AF21-724F245C6A81}"/>
              </a:ext>
            </a:extLst>
          </p:cNvPr>
          <p:cNvSpPr txBox="1"/>
          <p:nvPr/>
        </p:nvSpPr>
        <p:spPr>
          <a:xfrm>
            <a:off x="711832" y="4165377"/>
            <a:ext cx="11072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>
                <a:solidFill>
                  <a:schemeClr val="tx2"/>
                </a:solidFill>
                <a:latin typeface="Raleway" panose="020B0503030101060003" pitchFamily="34" charset="-18"/>
              </a:rPr>
              <a:t>Każdy z elementów systemu może być zainstalowany na osobnym serwerze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>
                <a:solidFill>
                  <a:schemeClr val="tx2"/>
                </a:solidFill>
                <a:latin typeface="Raleway" panose="020B0503030101060003" pitchFamily="34" charset="-18"/>
              </a:rPr>
              <a:t>Wszystkie elementy mogą zostać zainstalowane na tej samej maszynie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>
                <a:solidFill>
                  <a:schemeClr val="tx2"/>
                </a:solidFill>
                <a:latin typeface="Raleway" panose="020B0503030101060003" pitchFamily="34" charset="-18"/>
              </a:rPr>
              <a:t>Elementy mogą zostać zwielokrotnione w celu zapewnienia wysokiej dostępności (</a:t>
            </a:r>
            <a:r>
              <a:rPr lang="pl-PL" sz="2200" b="1">
                <a:solidFill>
                  <a:schemeClr val="tx2"/>
                </a:solidFill>
                <a:latin typeface="Raleway" panose="020B0503030101060003" pitchFamily="34" charset="-18"/>
              </a:rPr>
              <a:t>HA</a:t>
            </a:r>
            <a:r>
              <a:rPr lang="pl-PL" sz="2200">
                <a:solidFill>
                  <a:schemeClr val="tx2"/>
                </a:solidFill>
                <a:latin typeface="Raleway" panose="020B0503030101060003" pitchFamily="34" charset="-18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>
                <a:solidFill>
                  <a:schemeClr val="tx2"/>
                </a:solidFill>
                <a:latin typeface="Raleway" panose="020B0503030101060003" pitchFamily="34" charset="-18"/>
              </a:rPr>
              <a:t>Zbudowanie klastra bazodanowego pozwoli na zwiększenie wydajności (</a:t>
            </a:r>
            <a:r>
              <a:rPr lang="pl-PL" sz="2200" b="1">
                <a:solidFill>
                  <a:schemeClr val="tx2"/>
                </a:solidFill>
                <a:latin typeface="Raleway" panose="020B0503030101060003" pitchFamily="34" charset="-18"/>
              </a:rPr>
              <a:t>Load Balancing</a:t>
            </a:r>
            <a:r>
              <a:rPr lang="pl-PL" sz="2200">
                <a:solidFill>
                  <a:schemeClr val="tx2"/>
                </a:solidFill>
                <a:latin typeface="Raleway" panose="020B0503030101060003" pitchFamily="34" charset="-18"/>
              </a:rPr>
              <a:t>)</a:t>
            </a:r>
            <a:endParaRPr lang="en-GB" sz="2200" dirty="0">
              <a:solidFill>
                <a:schemeClr val="tx2"/>
              </a:solidFill>
              <a:latin typeface="Raleway" panose="020B0503030101060003" pitchFamily="34" charset="-1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3C35A-B2DC-4C29-89A8-EA34B6A09CF5}"/>
              </a:ext>
            </a:extLst>
          </p:cNvPr>
          <p:cNvCxnSpPr>
            <a:cxnSpLocks/>
          </p:cNvCxnSpPr>
          <p:nvPr/>
        </p:nvCxnSpPr>
        <p:spPr>
          <a:xfrm>
            <a:off x="3308620" y="2217198"/>
            <a:ext cx="1223500" cy="22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8C4470-C822-4A14-AEA6-BA33F1E788B1}"/>
              </a:ext>
            </a:extLst>
          </p:cNvPr>
          <p:cNvCxnSpPr>
            <a:cxnSpLocks/>
          </p:cNvCxnSpPr>
          <p:nvPr/>
        </p:nvCxnSpPr>
        <p:spPr>
          <a:xfrm flipH="1">
            <a:off x="7261934" y="2217198"/>
            <a:ext cx="126264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42">
            <a:extLst>
              <a:ext uri="{FF2B5EF4-FFF2-40B4-BE49-F238E27FC236}">
                <a16:creationId xmlns:a16="http://schemas.microsoft.com/office/drawing/2014/main" id="{C29F80D6-378E-4FDF-AA07-42ADA4E04885}"/>
              </a:ext>
            </a:extLst>
          </p:cNvPr>
          <p:cNvSpPr txBox="1"/>
          <p:nvPr/>
        </p:nvSpPr>
        <p:spPr>
          <a:xfrm flipH="1">
            <a:off x="4741454" y="2943788"/>
            <a:ext cx="358566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Przechowuje: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konfigurację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Informacje o monitorowanych końcówkach zebrane przez serwer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42">
            <a:extLst>
              <a:ext uri="{FF2B5EF4-FFF2-40B4-BE49-F238E27FC236}">
                <a16:creationId xmlns:a16="http://schemas.microsoft.com/office/drawing/2014/main" id="{22047C1F-6695-4F96-A11F-9F0A3C8BBD3D}"/>
              </a:ext>
            </a:extLst>
          </p:cNvPr>
          <p:cNvSpPr txBox="1"/>
          <p:nvPr/>
        </p:nvSpPr>
        <p:spPr>
          <a:xfrm flipH="1">
            <a:off x="8631114" y="2943788"/>
            <a:ext cx="26967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Konfigurowanie systemu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Wizualizacja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Informacje o problemach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42">
            <a:extLst>
              <a:ext uri="{FF2B5EF4-FFF2-40B4-BE49-F238E27FC236}">
                <a16:creationId xmlns:a16="http://schemas.microsoft.com/office/drawing/2014/main" id="{E670B81E-9D3A-467D-B31A-C6F5132FC987}"/>
              </a:ext>
            </a:extLst>
          </p:cNvPr>
          <p:cNvSpPr txBox="1"/>
          <p:nvPr/>
        </p:nvSpPr>
        <p:spPr>
          <a:xfrm flipH="1">
            <a:off x="711832" y="2943788"/>
            <a:ext cx="31530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Komunikacja 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monitorowanymi końcówkami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serwerami proxy</a:t>
            </a:r>
          </a:p>
        </p:txBody>
      </p:sp>
    </p:spTree>
    <p:extLst>
      <p:ext uri="{BB962C8B-B14F-4D97-AF65-F5344CB8AC3E}">
        <p14:creationId xmlns:p14="http://schemas.microsoft.com/office/powerpoint/2010/main" val="393451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0020F4-916A-42F8-9739-1B1F5EB45DCA}"/>
              </a:ext>
            </a:extLst>
          </p:cNvPr>
          <p:cNvSpPr/>
          <p:nvPr/>
        </p:nvSpPr>
        <p:spPr>
          <a:xfrm>
            <a:off x="3086470" y="2095141"/>
            <a:ext cx="3009530" cy="404060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0" y="417536"/>
            <a:ext cx="85422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Architektura systemu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3366115" y="2222325"/>
            <a:ext cx="18928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 MONITORUJĄCY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E75E57-B0CF-42DF-B2BB-740411600F38}"/>
              </a:ext>
            </a:extLst>
          </p:cNvPr>
          <p:cNvSpPr/>
          <p:nvPr/>
        </p:nvSpPr>
        <p:spPr>
          <a:xfrm>
            <a:off x="3366115" y="3165562"/>
            <a:ext cx="2450237" cy="6771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42">
            <a:extLst>
              <a:ext uri="{FF2B5EF4-FFF2-40B4-BE49-F238E27FC236}">
                <a16:creationId xmlns:a16="http://schemas.microsoft.com/office/drawing/2014/main" id="{4BE04F21-93A8-45BD-A0DD-1BB9BA8519E8}"/>
              </a:ext>
            </a:extLst>
          </p:cNvPr>
          <p:cNvSpPr txBox="1"/>
          <p:nvPr/>
        </p:nvSpPr>
        <p:spPr>
          <a:xfrm flipH="1">
            <a:off x="3505468" y="3294684"/>
            <a:ext cx="2171530" cy="36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FRONTEND WWW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06C76-196A-42AE-83D4-8BCEA2C62509}"/>
              </a:ext>
            </a:extLst>
          </p:cNvPr>
          <p:cNvSpPr/>
          <p:nvPr/>
        </p:nvSpPr>
        <p:spPr>
          <a:xfrm>
            <a:off x="3366115" y="4032160"/>
            <a:ext cx="2450237" cy="6771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42">
            <a:extLst>
              <a:ext uri="{FF2B5EF4-FFF2-40B4-BE49-F238E27FC236}">
                <a16:creationId xmlns:a16="http://schemas.microsoft.com/office/drawing/2014/main" id="{0DE0705A-AB18-42D7-B8FE-042C9BE8897D}"/>
              </a:ext>
            </a:extLst>
          </p:cNvPr>
          <p:cNvSpPr txBox="1"/>
          <p:nvPr/>
        </p:nvSpPr>
        <p:spPr>
          <a:xfrm flipH="1">
            <a:off x="3644822" y="4174999"/>
            <a:ext cx="1892825" cy="36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BAZA DANYCH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2FDF3C-1933-4146-8ADA-223832EA7F9B}"/>
              </a:ext>
            </a:extLst>
          </p:cNvPr>
          <p:cNvSpPr/>
          <p:nvPr/>
        </p:nvSpPr>
        <p:spPr>
          <a:xfrm>
            <a:off x="3366116" y="4898078"/>
            <a:ext cx="2450237" cy="6771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2">
            <a:extLst>
              <a:ext uri="{FF2B5EF4-FFF2-40B4-BE49-F238E27FC236}">
                <a16:creationId xmlns:a16="http://schemas.microsoft.com/office/drawing/2014/main" id="{300598FF-5E77-4EC2-BD7B-A558536E7669}"/>
              </a:ext>
            </a:extLst>
          </p:cNvPr>
          <p:cNvSpPr txBox="1"/>
          <p:nvPr/>
        </p:nvSpPr>
        <p:spPr>
          <a:xfrm flipH="1">
            <a:off x="3644823" y="5040917"/>
            <a:ext cx="1892825" cy="36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pic>
        <p:nvPicPr>
          <p:cNvPr id="18" name="Picture 2" descr="Official version">
            <a:extLst>
              <a:ext uri="{FF2B5EF4-FFF2-40B4-BE49-F238E27FC236}">
                <a16:creationId xmlns:a16="http://schemas.microsoft.com/office/drawing/2014/main" id="{F1508B05-CE53-4AEA-9805-FEC99316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36" y="5794166"/>
            <a:ext cx="1337542" cy="35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EC6502-1A9A-4206-9EE6-900E5C62455E}"/>
              </a:ext>
            </a:extLst>
          </p:cNvPr>
          <p:cNvCxnSpPr>
            <a:cxnSpLocks/>
          </p:cNvCxnSpPr>
          <p:nvPr/>
        </p:nvCxnSpPr>
        <p:spPr>
          <a:xfrm flipV="1">
            <a:off x="5868919" y="2521259"/>
            <a:ext cx="1489170" cy="2703074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E1FBB8-C3DD-4E80-8AFB-FA4734B4F704}"/>
              </a:ext>
            </a:extLst>
          </p:cNvPr>
          <p:cNvCxnSpPr>
            <a:cxnSpLocks/>
          </p:cNvCxnSpPr>
          <p:nvPr/>
        </p:nvCxnSpPr>
        <p:spPr>
          <a:xfrm flipV="1">
            <a:off x="5872424" y="2968913"/>
            <a:ext cx="1485665" cy="2267719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142">
            <a:extLst>
              <a:ext uri="{FF2B5EF4-FFF2-40B4-BE49-F238E27FC236}">
                <a16:creationId xmlns:a16="http://schemas.microsoft.com/office/drawing/2014/main" id="{957B0342-5AF2-4CCD-8041-F9CC629841BB}"/>
              </a:ext>
            </a:extLst>
          </p:cNvPr>
          <p:cNvSpPr txBox="1"/>
          <p:nvPr/>
        </p:nvSpPr>
        <p:spPr>
          <a:xfrm flipH="1">
            <a:off x="7553516" y="2315749"/>
            <a:ext cx="32122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DRUKARKI (SNMP v1)</a:t>
            </a:r>
          </a:p>
        </p:txBody>
      </p:sp>
      <p:sp>
        <p:nvSpPr>
          <p:cNvPr id="30" name="TextBox 142">
            <a:extLst>
              <a:ext uri="{FF2B5EF4-FFF2-40B4-BE49-F238E27FC236}">
                <a16:creationId xmlns:a16="http://schemas.microsoft.com/office/drawing/2014/main" id="{03C7CE58-4028-46AB-AC2C-05F0078FF7DB}"/>
              </a:ext>
            </a:extLst>
          </p:cNvPr>
          <p:cNvSpPr txBox="1"/>
          <p:nvPr/>
        </p:nvSpPr>
        <p:spPr>
          <a:xfrm flipH="1">
            <a:off x="7553516" y="2830413"/>
            <a:ext cx="32122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PRZEŁĄCZNIKI (SNMP v2)</a:t>
            </a:r>
          </a:p>
        </p:txBody>
      </p:sp>
      <p:sp>
        <p:nvSpPr>
          <p:cNvPr id="31" name="TextBox 142">
            <a:extLst>
              <a:ext uri="{FF2B5EF4-FFF2-40B4-BE49-F238E27FC236}">
                <a16:creationId xmlns:a16="http://schemas.microsoft.com/office/drawing/2014/main" id="{DBB6F033-23E4-4EC2-A7C0-8968339A5526}"/>
              </a:ext>
            </a:extLst>
          </p:cNvPr>
          <p:cNvSpPr txBox="1"/>
          <p:nvPr/>
        </p:nvSpPr>
        <p:spPr>
          <a:xfrm flipH="1">
            <a:off x="7553515" y="3335745"/>
            <a:ext cx="37922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SERWERY LINUX (ZABBIX_AGENT</a:t>
            </a:r>
          </a:p>
        </p:txBody>
      </p:sp>
      <p:sp>
        <p:nvSpPr>
          <p:cNvPr id="32" name="TextBox 142">
            <a:extLst>
              <a:ext uri="{FF2B5EF4-FFF2-40B4-BE49-F238E27FC236}">
                <a16:creationId xmlns:a16="http://schemas.microsoft.com/office/drawing/2014/main" id="{F049AC86-B9A3-44C1-912C-990D5343AF9E}"/>
              </a:ext>
            </a:extLst>
          </p:cNvPr>
          <p:cNvSpPr txBox="1"/>
          <p:nvPr/>
        </p:nvSpPr>
        <p:spPr>
          <a:xfrm flipH="1">
            <a:off x="7553516" y="3867592"/>
            <a:ext cx="44047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SERWERY WINDOWS (ZABBIX_AGENT)</a:t>
            </a:r>
          </a:p>
        </p:txBody>
      </p:sp>
      <p:sp>
        <p:nvSpPr>
          <p:cNvPr id="33" name="TextBox 142">
            <a:extLst>
              <a:ext uri="{FF2B5EF4-FFF2-40B4-BE49-F238E27FC236}">
                <a16:creationId xmlns:a16="http://schemas.microsoft.com/office/drawing/2014/main" id="{ABE1A727-4ACE-4BD1-A826-05B2D937BD88}"/>
              </a:ext>
            </a:extLst>
          </p:cNvPr>
          <p:cNvSpPr txBox="1"/>
          <p:nvPr/>
        </p:nvSpPr>
        <p:spPr>
          <a:xfrm flipH="1">
            <a:off x="7553516" y="4399439"/>
            <a:ext cx="42715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APLIAKACJE WWW (HTTP_AGENT)</a:t>
            </a:r>
          </a:p>
        </p:txBody>
      </p:sp>
      <p:sp>
        <p:nvSpPr>
          <p:cNvPr id="36" name="TextBox 142">
            <a:extLst>
              <a:ext uri="{FF2B5EF4-FFF2-40B4-BE49-F238E27FC236}">
                <a16:creationId xmlns:a16="http://schemas.microsoft.com/office/drawing/2014/main" id="{DE56590A-92C3-405F-B029-90750EF08827}"/>
              </a:ext>
            </a:extLst>
          </p:cNvPr>
          <p:cNvSpPr txBox="1"/>
          <p:nvPr/>
        </p:nvSpPr>
        <p:spPr>
          <a:xfrm flipH="1">
            <a:off x="7553516" y="4986691"/>
            <a:ext cx="42715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ROUTERY (SIMPLE CHECK, SNMP)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3826865-3CD8-4ACA-950E-A505B8CF136F}"/>
              </a:ext>
            </a:extLst>
          </p:cNvPr>
          <p:cNvCxnSpPr>
            <a:cxnSpLocks/>
          </p:cNvCxnSpPr>
          <p:nvPr/>
        </p:nvCxnSpPr>
        <p:spPr>
          <a:xfrm flipV="1">
            <a:off x="5868918" y="3447145"/>
            <a:ext cx="1489171" cy="1816545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05B3B6-0779-4E8A-8546-9712D4624F6A}"/>
              </a:ext>
            </a:extLst>
          </p:cNvPr>
          <p:cNvCxnSpPr>
            <a:cxnSpLocks/>
          </p:cNvCxnSpPr>
          <p:nvPr/>
        </p:nvCxnSpPr>
        <p:spPr>
          <a:xfrm flipV="1">
            <a:off x="5868917" y="3999876"/>
            <a:ext cx="1489172" cy="1236756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833CEA-DA1D-4FF4-8FE1-3DFC48541B8A}"/>
              </a:ext>
            </a:extLst>
          </p:cNvPr>
          <p:cNvCxnSpPr>
            <a:cxnSpLocks/>
          </p:cNvCxnSpPr>
          <p:nvPr/>
        </p:nvCxnSpPr>
        <p:spPr>
          <a:xfrm flipV="1">
            <a:off x="5868916" y="4537938"/>
            <a:ext cx="1489173" cy="698694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DDCCDC-69BE-4F2A-9670-64AC301DE03C}"/>
              </a:ext>
            </a:extLst>
          </p:cNvPr>
          <p:cNvCxnSpPr>
            <a:cxnSpLocks/>
          </p:cNvCxnSpPr>
          <p:nvPr/>
        </p:nvCxnSpPr>
        <p:spPr>
          <a:xfrm flipV="1">
            <a:off x="5868915" y="5125190"/>
            <a:ext cx="1489174" cy="11144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Box 142">
            <a:extLst>
              <a:ext uri="{FF2B5EF4-FFF2-40B4-BE49-F238E27FC236}">
                <a16:creationId xmlns:a16="http://schemas.microsoft.com/office/drawing/2014/main" id="{DCE5ED1B-DEE3-44B0-97F6-9705E6BA20F5}"/>
              </a:ext>
            </a:extLst>
          </p:cNvPr>
          <p:cNvSpPr txBox="1"/>
          <p:nvPr/>
        </p:nvSpPr>
        <p:spPr>
          <a:xfrm flipH="1">
            <a:off x="-370177" y="3979661"/>
            <a:ext cx="32122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ADMINISTRATOR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0152B80-8235-4EA8-ADF6-06FD01F8F314}"/>
              </a:ext>
            </a:extLst>
          </p:cNvPr>
          <p:cNvCxnSpPr>
            <a:cxnSpLocks/>
          </p:cNvCxnSpPr>
          <p:nvPr/>
        </p:nvCxnSpPr>
        <p:spPr>
          <a:xfrm>
            <a:off x="1758977" y="3532378"/>
            <a:ext cx="117065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Shape 5730">
            <a:extLst>
              <a:ext uri="{FF2B5EF4-FFF2-40B4-BE49-F238E27FC236}">
                <a16:creationId xmlns:a16="http://schemas.microsoft.com/office/drawing/2014/main" id="{A0AD104B-D365-488A-919B-DC80A3695611}"/>
              </a:ext>
            </a:extLst>
          </p:cNvPr>
          <p:cNvSpPr/>
          <p:nvPr/>
        </p:nvSpPr>
        <p:spPr>
          <a:xfrm>
            <a:off x="902223" y="3335745"/>
            <a:ext cx="734545" cy="48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212"/>
                </a:moveTo>
                <a:cubicBezTo>
                  <a:pt x="21600" y="19906"/>
                  <a:pt x="21600" y="19906"/>
                  <a:pt x="21600" y="19906"/>
                </a:cubicBezTo>
                <a:cubicBezTo>
                  <a:pt x="21600" y="20753"/>
                  <a:pt x="20758" y="21600"/>
                  <a:pt x="19636" y="21600"/>
                </a:cubicBezTo>
                <a:cubicBezTo>
                  <a:pt x="1683" y="21600"/>
                  <a:pt x="1683" y="21600"/>
                  <a:pt x="1683" y="21600"/>
                </a:cubicBezTo>
                <a:cubicBezTo>
                  <a:pt x="842" y="21600"/>
                  <a:pt x="0" y="20753"/>
                  <a:pt x="0" y="19906"/>
                </a:cubicBezTo>
                <a:cubicBezTo>
                  <a:pt x="0" y="18212"/>
                  <a:pt x="0" y="18212"/>
                  <a:pt x="0" y="18212"/>
                </a:cubicBezTo>
                <a:cubicBezTo>
                  <a:pt x="1683" y="18212"/>
                  <a:pt x="1683" y="18212"/>
                  <a:pt x="1683" y="18212"/>
                </a:cubicBezTo>
                <a:cubicBezTo>
                  <a:pt x="19636" y="18212"/>
                  <a:pt x="19636" y="18212"/>
                  <a:pt x="19636" y="18212"/>
                </a:cubicBezTo>
                <a:lnTo>
                  <a:pt x="21600" y="18212"/>
                </a:lnTo>
                <a:close/>
                <a:moveTo>
                  <a:pt x="2805" y="14400"/>
                </a:moveTo>
                <a:cubicBezTo>
                  <a:pt x="2805" y="2541"/>
                  <a:pt x="2805" y="2541"/>
                  <a:pt x="2805" y="2541"/>
                </a:cubicBezTo>
                <a:cubicBezTo>
                  <a:pt x="2805" y="847"/>
                  <a:pt x="3647" y="0"/>
                  <a:pt x="4488" y="0"/>
                </a:cubicBezTo>
                <a:cubicBezTo>
                  <a:pt x="16831" y="0"/>
                  <a:pt x="16831" y="0"/>
                  <a:pt x="16831" y="0"/>
                </a:cubicBezTo>
                <a:cubicBezTo>
                  <a:pt x="17953" y="0"/>
                  <a:pt x="18795" y="847"/>
                  <a:pt x="18795" y="2541"/>
                </a:cubicBezTo>
                <a:cubicBezTo>
                  <a:pt x="18795" y="14400"/>
                  <a:pt x="18795" y="14400"/>
                  <a:pt x="18795" y="14400"/>
                </a:cubicBezTo>
                <a:cubicBezTo>
                  <a:pt x="18795" y="16094"/>
                  <a:pt x="17953" y="17365"/>
                  <a:pt x="16831" y="17365"/>
                </a:cubicBezTo>
                <a:cubicBezTo>
                  <a:pt x="4488" y="17365"/>
                  <a:pt x="4488" y="17365"/>
                  <a:pt x="4488" y="17365"/>
                </a:cubicBezTo>
                <a:cubicBezTo>
                  <a:pt x="3647" y="17365"/>
                  <a:pt x="2805" y="16094"/>
                  <a:pt x="2805" y="14400"/>
                </a:cubicBezTo>
                <a:close/>
                <a:moveTo>
                  <a:pt x="4208" y="14400"/>
                </a:moveTo>
                <a:cubicBezTo>
                  <a:pt x="4208" y="14824"/>
                  <a:pt x="4488" y="15247"/>
                  <a:pt x="4488" y="15247"/>
                </a:cubicBezTo>
                <a:cubicBezTo>
                  <a:pt x="16831" y="15247"/>
                  <a:pt x="16831" y="15247"/>
                  <a:pt x="16831" y="15247"/>
                </a:cubicBezTo>
                <a:cubicBezTo>
                  <a:pt x="17112" y="15247"/>
                  <a:pt x="17112" y="14824"/>
                  <a:pt x="17112" y="14400"/>
                </a:cubicBezTo>
                <a:cubicBezTo>
                  <a:pt x="17112" y="2541"/>
                  <a:pt x="17112" y="2541"/>
                  <a:pt x="17112" y="2541"/>
                </a:cubicBezTo>
                <a:cubicBezTo>
                  <a:pt x="17112" y="2118"/>
                  <a:pt x="17112" y="2118"/>
                  <a:pt x="16831" y="2118"/>
                </a:cubicBezTo>
                <a:cubicBezTo>
                  <a:pt x="4488" y="2118"/>
                  <a:pt x="4488" y="2118"/>
                  <a:pt x="4488" y="2118"/>
                </a:cubicBezTo>
                <a:cubicBezTo>
                  <a:pt x="4488" y="2118"/>
                  <a:pt x="4208" y="2118"/>
                  <a:pt x="4208" y="2541"/>
                </a:cubicBezTo>
                <a:lnTo>
                  <a:pt x="4208" y="14400"/>
                </a:lnTo>
                <a:close/>
                <a:moveTo>
                  <a:pt x="11782" y="19906"/>
                </a:moveTo>
                <a:cubicBezTo>
                  <a:pt x="11782" y="19482"/>
                  <a:pt x="11782" y="19482"/>
                  <a:pt x="11782" y="19482"/>
                </a:cubicBezTo>
                <a:cubicBezTo>
                  <a:pt x="9818" y="19482"/>
                  <a:pt x="9818" y="19482"/>
                  <a:pt x="9818" y="19482"/>
                </a:cubicBezTo>
                <a:cubicBezTo>
                  <a:pt x="9818" y="19482"/>
                  <a:pt x="9538" y="19482"/>
                  <a:pt x="9538" y="19906"/>
                </a:cubicBezTo>
                <a:cubicBezTo>
                  <a:pt x="9538" y="19906"/>
                  <a:pt x="9818" y="19906"/>
                  <a:pt x="9818" y="19906"/>
                </a:cubicBezTo>
                <a:cubicBezTo>
                  <a:pt x="11782" y="19906"/>
                  <a:pt x="11782" y="19906"/>
                  <a:pt x="11782" y="19906"/>
                </a:cubicBezTo>
                <a:cubicBezTo>
                  <a:pt x="11782" y="19906"/>
                  <a:pt x="11782" y="19906"/>
                  <a:pt x="11782" y="19906"/>
                </a:cubicBezTo>
                <a:close/>
              </a:path>
            </a:pathLst>
          </a:custGeom>
          <a:solidFill>
            <a:srgbClr val="44546A"/>
          </a:solidFill>
          <a:ln w="12700" cap="flat">
            <a:noFill/>
            <a:miter lim="400000"/>
          </a:ln>
          <a:effectLst/>
        </p:spPr>
        <p:txBody>
          <a:bodyPr wrap="square" lIns="91414" tIns="91414" rIns="91414" bIns="91414" numCol="1" anchor="t">
            <a:noAutofit/>
          </a:bodyPr>
          <a:lstStyle/>
          <a:p>
            <a:pPr defTabSz="914126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799"/>
          </a:p>
        </p:txBody>
      </p:sp>
    </p:spTree>
    <p:extLst>
      <p:ext uri="{BB962C8B-B14F-4D97-AF65-F5344CB8AC3E}">
        <p14:creationId xmlns:p14="http://schemas.microsoft.com/office/powerpoint/2010/main" val="157280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0020F4-916A-42F8-9739-1B1F5EB45DCA}"/>
              </a:ext>
            </a:extLst>
          </p:cNvPr>
          <p:cNvSpPr/>
          <p:nvPr/>
        </p:nvSpPr>
        <p:spPr>
          <a:xfrm>
            <a:off x="3935477" y="1838409"/>
            <a:ext cx="3009530" cy="404060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0" y="417536"/>
            <a:ext cx="85422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Architektura systemu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4182860" y="1998809"/>
            <a:ext cx="1892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2FDF3C-1933-4146-8ADA-223832EA7F9B}"/>
              </a:ext>
            </a:extLst>
          </p:cNvPr>
          <p:cNvSpPr/>
          <p:nvPr/>
        </p:nvSpPr>
        <p:spPr>
          <a:xfrm>
            <a:off x="4182861" y="4908523"/>
            <a:ext cx="2450237" cy="4535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2">
            <a:extLst>
              <a:ext uri="{FF2B5EF4-FFF2-40B4-BE49-F238E27FC236}">
                <a16:creationId xmlns:a16="http://schemas.microsoft.com/office/drawing/2014/main" id="{300598FF-5E77-4EC2-BD7B-A558536E7669}"/>
              </a:ext>
            </a:extLst>
          </p:cNvPr>
          <p:cNvSpPr txBox="1"/>
          <p:nvPr/>
        </p:nvSpPr>
        <p:spPr>
          <a:xfrm flipH="1">
            <a:off x="4461568" y="4917350"/>
            <a:ext cx="1892825" cy="36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ZABBIX_SERVER</a:t>
            </a:r>
          </a:p>
        </p:txBody>
      </p:sp>
      <p:pic>
        <p:nvPicPr>
          <p:cNvPr id="18" name="Picture 2" descr="Official version">
            <a:extLst>
              <a:ext uri="{FF2B5EF4-FFF2-40B4-BE49-F238E27FC236}">
                <a16:creationId xmlns:a16="http://schemas.microsoft.com/office/drawing/2014/main" id="{F1508B05-CE53-4AEA-9805-FEC99316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43" y="5537434"/>
            <a:ext cx="1337542" cy="35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142">
            <a:extLst>
              <a:ext uri="{FF2B5EF4-FFF2-40B4-BE49-F238E27FC236}">
                <a16:creationId xmlns:a16="http://schemas.microsoft.com/office/drawing/2014/main" id="{DCE5ED1B-DEE3-44B0-97F6-9705E6BA20F5}"/>
              </a:ext>
            </a:extLst>
          </p:cNvPr>
          <p:cNvSpPr txBox="1"/>
          <p:nvPr/>
        </p:nvSpPr>
        <p:spPr>
          <a:xfrm flipH="1">
            <a:off x="1871178" y="2885658"/>
            <a:ext cx="19480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Wysłanie EMAIL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0152B80-8235-4EA8-ADF6-06FD01F8F314}"/>
              </a:ext>
            </a:extLst>
          </p:cNvPr>
          <p:cNvCxnSpPr>
            <a:cxnSpLocks/>
          </p:cNvCxnSpPr>
          <p:nvPr/>
        </p:nvCxnSpPr>
        <p:spPr>
          <a:xfrm flipH="1">
            <a:off x="3115951" y="2659300"/>
            <a:ext cx="95002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D78F895-F423-4F5E-AF0C-F359B55D0F44}"/>
              </a:ext>
            </a:extLst>
          </p:cNvPr>
          <p:cNvSpPr/>
          <p:nvPr/>
        </p:nvSpPr>
        <p:spPr>
          <a:xfrm>
            <a:off x="8139548" y="3410439"/>
            <a:ext cx="2007629" cy="2468578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142">
            <a:extLst>
              <a:ext uri="{FF2B5EF4-FFF2-40B4-BE49-F238E27FC236}">
                <a16:creationId xmlns:a16="http://schemas.microsoft.com/office/drawing/2014/main" id="{E2D0E1D4-134D-4B8F-9C28-8EE55E8BA6FA}"/>
              </a:ext>
            </a:extLst>
          </p:cNvPr>
          <p:cNvSpPr txBox="1"/>
          <p:nvPr/>
        </p:nvSpPr>
        <p:spPr>
          <a:xfrm flipH="1">
            <a:off x="8300621" y="3522537"/>
            <a:ext cx="95878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HOST 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2C43E8-0CB3-48F9-B875-E3AD8501D59C}"/>
              </a:ext>
            </a:extLst>
          </p:cNvPr>
          <p:cNvCxnSpPr>
            <a:cxnSpLocks/>
          </p:cNvCxnSpPr>
          <p:nvPr/>
        </p:nvCxnSpPr>
        <p:spPr>
          <a:xfrm flipH="1">
            <a:off x="6702641" y="5131292"/>
            <a:ext cx="1597980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A7B36E-BF35-420D-8E7D-E61F7873DB9B}"/>
              </a:ext>
            </a:extLst>
          </p:cNvPr>
          <p:cNvSpPr/>
          <p:nvPr/>
        </p:nvSpPr>
        <p:spPr>
          <a:xfrm>
            <a:off x="8300621" y="3975630"/>
            <a:ext cx="1703958" cy="32445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ITEM CPU LOAD</a:t>
            </a:r>
            <a:endParaRPr lang="en-GB" sz="14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FB1F120-E5E8-429B-9133-838C3B74DBAB}"/>
              </a:ext>
            </a:extLst>
          </p:cNvPr>
          <p:cNvSpPr/>
          <p:nvPr/>
        </p:nvSpPr>
        <p:spPr>
          <a:xfrm>
            <a:off x="4182860" y="3975630"/>
            <a:ext cx="1703958" cy="32445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ITEM CPU LOAD</a:t>
            </a:r>
            <a:endParaRPr lang="en-GB" sz="140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6DC0FEC-2934-47C4-B385-720CE9721E69}"/>
              </a:ext>
            </a:extLst>
          </p:cNvPr>
          <p:cNvCxnSpPr>
            <a:cxnSpLocks/>
          </p:cNvCxnSpPr>
          <p:nvPr/>
        </p:nvCxnSpPr>
        <p:spPr>
          <a:xfrm>
            <a:off x="8593864" y="4430067"/>
            <a:ext cx="0" cy="30625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4620FAB-7EB2-4A80-A5D0-91F6C7F2F5FB}"/>
              </a:ext>
            </a:extLst>
          </p:cNvPr>
          <p:cNvCxnSpPr>
            <a:cxnSpLocks/>
          </p:cNvCxnSpPr>
          <p:nvPr/>
        </p:nvCxnSpPr>
        <p:spPr>
          <a:xfrm flipV="1">
            <a:off x="5194638" y="4335995"/>
            <a:ext cx="0" cy="400325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AD8F9A1-1B3F-4FA2-B5E2-9B1D1C39E7A5}"/>
              </a:ext>
            </a:extLst>
          </p:cNvPr>
          <p:cNvSpPr/>
          <p:nvPr/>
        </p:nvSpPr>
        <p:spPr>
          <a:xfrm>
            <a:off x="4189719" y="4494194"/>
            <a:ext cx="1128005" cy="324454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HOST 1</a:t>
            </a:r>
            <a:endParaRPr lang="en-GB" sz="1400" b="1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34C6507-6A6A-41F5-819A-766A5827FB25}"/>
              </a:ext>
            </a:extLst>
          </p:cNvPr>
          <p:cNvSpPr/>
          <p:nvPr/>
        </p:nvSpPr>
        <p:spPr>
          <a:xfrm>
            <a:off x="5440242" y="4494407"/>
            <a:ext cx="1128005" cy="324454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HOST 2</a:t>
            </a:r>
            <a:endParaRPr lang="en-GB" sz="1400" b="1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B247859-DB9A-4426-B57D-FCBC2CE49925}"/>
              </a:ext>
            </a:extLst>
          </p:cNvPr>
          <p:cNvSpPr/>
          <p:nvPr/>
        </p:nvSpPr>
        <p:spPr>
          <a:xfrm>
            <a:off x="4206202" y="3460746"/>
            <a:ext cx="1703958" cy="324454"/>
          </a:xfrm>
          <a:prstGeom prst="roundRect">
            <a:avLst/>
          </a:prstGeom>
          <a:solidFill>
            <a:srgbClr val="7030A0">
              <a:alpha val="10000"/>
            </a:srgb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TRIGGER</a:t>
            </a:r>
            <a:endParaRPr lang="en-GB" sz="140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F1E448-DEB4-4BC8-B7B1-4FCEC7E375B4}"/>
              </a:ext>
            </a:extLst>
          </p:cNvPr>
          <p:cNvSpPr/>
          <p:nvPr/>
        </p:nvSpPr>
        <p:spPr>
          <a:xfrm>
            <a:off x="4206202" y="2969652"/>
            <a:ext cx="1703958" cy="324454"/>
          </a:xfrm>
          <a:prstGeom prst="roundRect">
            <a:avLst/>
          </a:prstGeom>
          <a:solidFill>
            <a:srgbClr val="018088">
              <a:alpha val="10000"/>
            </a:srgb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EVENT</a:t>
            </a:r>
            <a:endParaRPr lang="en-GB" sz="140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C4E7719-EAAB-4E4E-ACA2-A51E6A7CD25B}"/>
              </a:ext>
            </a:extLst>
          </p:cNvPr>
          <p:cNvSpPr/>
          <p:nvPr/>
        </p:nvSpPr>
        <p:spPr>
          <a:xfrm>
            <a:off x="4206202" y="2497073"/>
            <a:ext cx="1703958" cy="324454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</a:t>
            </a:r>
            <a:endParaRPr lang="en-GB" sz="1400"/>
          </a:p>
        </p:txBody>
      </p:sp>
      <p:sp>
        <p:nvSpPr>
          <p:cNvPr id="58" name="Shape 5703">
            <a:extLst>
              <a:ext uri="{FF2B5EF4-FFF2-40B4-BE49-F238E27FC236}">
                <a16:creationId xmlns:a16="http://schemas.microsoft.com/office/drawing/2014/main" id="{DA06009E-C83C-4E16-83DA-BAABA0A88DDD}"/>
              </a:ext>
            </a:extLst>
          </p:cNvPr>
          <p:cNvSpPr/>
          <p:nvPr/>
        </p:nvSpPr>
        <p:spPr>
          <a:xfrm>
            <a:off x="2756961" y="2564994"/>
            <a:ext cx="287337" cy="222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6557"/>
                </a:moveTo>
                <a:cubicBezTo>
                  <a:pt x="17700" y="8100"/>
                  <a:pt x="15900" y="10029"/>
                  <a:pt x="14100" y="11571"/>
                </a:cubicBezTo>
                <a:cubicBezTo>
                  <a:pt x="13200" y="12343"/>
                  <a:pt x="12000" y="13886"/>
                  <a:pt x="11100" y="13886"/>
                </a:cubicBezTo>
                <a:cubicBezTo>
                  <a:pt x="10800" y="13886"/>
                  <a:pt x="10800" y="13886"/>
                  <a:pt x="10800" y="13886"/>
                </a:cubicBezTo>
                <a:cubicBezTo>
                  <a:pt x="10800" y="13886"/>
                  <a:pt x="10800" y="13886"/>
                  <a:pt x="10800" y="13886"/>
                </a:cubicBezTo>
                <a:cubicBezTo>
                  <a:pt x="9900" y="13886"/>
                  <a:pt x="8700" y="12343"/>
                  <a:pt x="7800" y="11571"/>
                </a:cubicBezTo>
                <a:cubicBezTo>
                  <a:pt x="6000" y="10029"/>
                  <a:pt x="4200" y="8100"/>
                  <a:pt x="2100" y="6557"/>
                </a:cubicBezTo>
                <a:cubicBezTo>
                  <a:pt x="1500" y="5786"/>
                  <a:pt x="0" y="4243"/>
                  <a:pt x="0" y="2700"/>
                </a:cubicBezTo>
                <a:cubicBezTo>
                  <a:pt x="0" y="1157"/>
                  <a:pt x="900" y="0"/>
                  <a:pt x="2100" y="0"/>
                </a:cubicBezTo>
                <a:cubicBezTo>
                  <a:pt x="19800" y="0"/>
                  <a:pt x="19800" y="0"/>
                  <a:pt x="19800" y="0"/>
                </a:cubicBezTo>
                <a:cubicBezTo>
                  <a:pt x="21000" y="0"/>
                  <a:pt x="21600" y="771"/>
                  <a:pt x="21600" y="2314"/>
                </a:cubicBezTo>
                <a:cubicBezTo>
                  <a:pt x="21600" y="4243"/>
                  <a:pt x="20700" y="5786"/>
                  <a:pt x="19800" y="6557"/>
                </a:cubicBezTo>
                <a:close/>
                <a:moveTo>
                  <a:pt x="21600" y="19286"/>
                </a:moveTo>
                <a:cubicBezTo>
                  <a:pt x="21600" y="20443"/>
                  <a:pt x="21000" y="21600"/>
                  <a:pt x="19800" y="21600"/>
                </a:cubicBezTo>
                <a:cubicBezTo>
                  <a:pt x="2100" y="21600"/>
                  <a:pt x="2100" y="21600"/>
                  <a:pt x="2100" y="21600"/>
                </a:cubicBezTo>
                <a:cubicBezTo>
                  <a:pt x="900" y="21600"/>
                  <a:pt x="0" y="20443"/>
                  <a:pt x="0" y="19286"/>
                </a:cubicBezTo>
                <a:cubicBezTo>
                  <a:pt x="0" y="6943"/>
                  <a:pt x="0" y="6943"/>
                  <a:pt x="0" y="6943"/>
                </a:cubicBezTo>
                <a:cubicBezTo>
                  <a:pt x="600" y="7329"/>
                  <a:pt x="900" y="7714"/>
                  <a:pt x="1500" y="8100"/>
                </a:cubicBezTo>
                <a:cubicBezTo>
                  <a:pt x="3300" y="10029"/>
                  <a:pt x="5400" y="11571"/>
                  <a:pt x="7200" y="13500"/>
                </a:cubicBezTo>
                <a:cubicBezTo>
                  <a:pt x="8400" y="14657"/>
                  <a:pt x="9600" y="15814"/>
                  <a:pt x="10800" y="15814"/>
                </a:cubicBezTo>
                <a:cubicBezTo>
                  <a:pt x="10800" y="15814"/>
                  <a:pt x="10800" y="15814"/>
                  <a:pt x="10800" y="15814"/>
                </a:cubicBezTo>
                <a:cubicBezTo>
                  <a:pt x="11100" y="15814"/>
                  <a:pt x="11100" y="15814"/>
                  <a:pt x="11100" y="15814"/>
                </a:cubicBezTo>
                <a:cubicBezTo>
                  <a:pt x="12300" y="15814"/>
                  <a:pt x="13500" y="14657"/>
                  <a:pt x="14400" y="13500"/>
                </a:cubicBezTo>
                <a:cubicBezTo>
                  <a:pt x="16500" y="11571"/>
                  <a:pt x="18600" y="10029"/>
                  <a:pt x="20400" y="8100"/>
                </a:cubicBezTo>
                <a:cubicBezTo>
                  <a:pt x="21000" y="7714"/>
                  <a:pt x="21300" y="7329"/>
                  <a:pt x="21600" y="6943"/>
                </a:cubicBezTo>
                <a:lnTo>
                  <a:pt x="21600" y="19286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91438" tIns="91438" rIns="91438" bIns="91438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80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7DA0391-8DF2-49A5-922A-3C17E9EDB546}"/>
              </a:ext>
            </a:extLst>
          </p:cNvPr>
          <p:cNvSpPr/>
          <p:nvPr/>
        </p:nvSpPr>
        <p:spPr>
          <a:xfrm>
            <a:off x="8964261" y="4411866"/>
            <a:ext cx="1036650" cy="32445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ITEM 1</a:t>
            </a:r>
            <a:endParaRPr lang="en-GB" sz="140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04027EA-0C8C-4A95-A210-3D142782699B}"/>
              </a:ext>
            </a:extLst>
          </p:cNvPr>
          <p:cNvSpPr/>
          <p:nvPr/>
        </p:nvSpPr>
        <p:spPr>
          <a:xfrm>
            <a:off x="8964261" y="4865275"/>
            <a:ext cx="1036650" cy="32445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ITEM 2</a:t>
            </a:r>
            <a:endParaRPr lang="en-GB" sz="140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7B83088-5EAC-4728-A22B-DC5E2707DCA4}"/>
              </a:ext>
            </a:extLst>
          </p:cNvPr>
          <p:cNvSpPr/>
          <p:nvPr/>
        </p:nvSpPr>
        <p:spPr>
          <a:xfrm>
            <a:off x="8964261" y="5339182"/>
            <a:ext cx="1036650" cy="32445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rgbClr val="44546A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ITEM X</a:t>
            </a:r>
            <a:endParaRPr lang="en-GB" sz="1400"/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id="{BEC629A9-C167-46F0-8091-5B344B8AD4DF}"/>
              </a:ext>
            </a:extLst>
          </p:cNvPr>
          <p:cNvSpPr/>
          <p:nvPr/>
        </p:nvSpPr>
        <p:spPr>
          <a:xfrm>
            <a:off x="8370165" y="4810867"/>
            <a:ext cx="494976" cy="85261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9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">
            <a:extLst>
              <a:ext uri="{FF2B5EF4-FFF2-40B4-BE49-F238E27FC236}">
                <a16:creationId xmlns:a16="http://schemas.microsoft.com/office/drawing/2014/main" id="{F13592E9-B8BB-4BA3-92A0-35BFE18DB8A7}"/>
              </a:ext>
            </a:extLst>
          </p:cNvPr>
          <p:cNvSpPr txBox="1"/>
          <p:nvPr/>
        </p:nvSpPr>
        <p:spPr>
          <a:xfrm>
            <a:off x="717211" y="852541"/>
            <a:ext cx="560369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>
                <a:solidFill>
                  <a:schemeClr val="tx2"/>
                </a:solidFill>
                <a:latin typeface="Raleway" panose="020B0503030101060003" pitchFamily="34" charset="0"/>
              </a:rPr>
              <a:t>Zbieranie informacji</a:t>
            </a:r>
            <a:endParaRPr lang="en-US" sz="4400" dirty="0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Picture 2" descr="Official version">
            <a:extLst>
              <a:ext uri="{FF2B5EF4-FFF2-40B4-BE49-F238E27FC236}">
                <a16:creationId xmlns:a16="http://schemas.microsoft.com/office/drawing/2014/main" id="{41F7E70E-1EC6-4E98-8EF9-02B2C079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11" y="0"/>
            <a:ext cx="1963589" cy="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2">
            <a:extLst>
              <a:ext uri="{FF2B5EF4-FFF2-40B4-BE49-F238E27FC236}">
                <a16:creationId xmlns:a16="http://schemas.microsoft.com/office/drawing/2014/main" id="{DEAD33FC-EB43-462F-94A2-6A55EBA465C0}"/>
              </a:ext>
            </a:extLst>
          </p:cNvPr>
          <p:cNvSpPr txBox="1"/>
          <p:nvPr/>
        </p:nvSpPr>
        <p:spPr>
          <a:xfrm flipH="1">
            <a:off x="717211" y="1904528"/>
            <a:ext cx="9261290" cy="410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SIMPLE NETWORK MANAGEMENT PROTOCOL (SNMP v1, v2c, v3)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ZABBIX AGENT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INTELLIGENT PLATFORM MANAGEMENT INTERFACE (IPMI)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JAVA MANAGEMENT EXTENSION (JMX)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VMWARE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SIMPLE CHECK (PING, SPRAWDZENIE DOSTĘPNOŚCI TCP/UDP)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HTTP AGENT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SSH AGENT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TELNET AGENT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9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900</Words>
  <Application>Microsoft Macintosh PowerPoint</Application>
  <PresentationFormat>Widescreen</PresentationFormat>
  <Paragraphs>214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GeosansLight</vt:lpstr>
      <vt:lpstr>Raleway</vt:lpstr>
      <vt:lpstr>Wingdings</vt:lpstr>
      <vt:lpstr>Office Theme</vt:lpstr>
      <vt:lpstr>Zabbix jako system monitorowania MŚP </vt:lpstr>
      <vt:lpstr>PowerPoint Presentation</vt:lpstr>
      <vt:lpstr>Czym jest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Monitorowanie infrastruktury to jeden z podstawowych obowiązków administratora sieci – wykorzystanie darmowego rozwiązania Zabbix, Graylog </dc:title>
  <dc:creator>Michael Filipek</dc:creator>
  <cp:lastModifiedBy>Michał Filipek</cp:lastModifiedBy>
  <cp:revision>116</cp:revision>
  <dcterms:created xsi:type="dcterms:W3CDTF">2019-05-08T20:40:28Z</dcterms:created>
  <dcterms:modified xsi:type="dcterms:W3CDTF">2022-10-15T08:18:29Z</dcterms:modified>
</cp:coreProperties>
</file>